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1"/>
  </p:notesMasterIdLst>
  <p:handoutMasterIdLst>
    <p:handoutMasterId r:id="rId72"/>
  </p:handoutMasterIdLst>
  <p:sldIdLst>
    <p:sldId id="1519" r:id="rId5"/>
    <p:sldId id="1533" r:id="rId6"/>
    <p:sldId id="1577" r:id="rId7"/>
    <p:sldId id="1600" r:id="rId8"/>
    <p:sldId id="1602" r:id="rId9"/>
    <p:sldId id="1606" r:id="rId10"/>
    <p:sldId id="1603" r:id="rId11"/>
    <p:sldId id="1605" r:id="rId12"/>
    <p:sldId id="1625" r:id="rId13"/>
    <p:sldId id="1612" r:id="rId14"/>
    <p:sldId id="1613" r:id="rId15"/>
    <p:sldId id="1542" r:id="rId16"/>
    <p:sldId id="1545" r:id="rId17"/>
    <p:sldId id="1546" r:id="rId18"/>
    <p:sldId id="1547" r:id="rId19"/>
    <p:sldId id="1548" r:id="rId20"/>
    <p:sldId id="1549" r:id="rId21"/>
    <p:sldId id="1550" r:id="rId22"/>
    <p:sldId id="1543" r:id="rId23"/>
    <p:sldId id="1551" r:id="rId24"/>
    <p:sldId id="1554" r:id="rId25"/>
    <p:sldId id="1552" r:id="rId26"/>
    <p:sldId id="1555" r:id="rId27"/>
    <p:sldId id="1544" r:id="rId28"/>
    <p:sldId id="1556" r:id="rId29"/>
    <p:sldId id="1557" r:id="rId30"/>
    <p:sldId id="1626" r:id="rId31"/>
    <p:sldId id="1627" r:id="rId32"/>
    <p:sldId id="1558" r:id="rId33"/>
    <p:sldId id="1559" r:id="rId34"/>
    <p:sldId id="1560" r:id="rId35"/>
    <p:sldId id="1561" r:id="rId36"/>
    <p:sldId id="1562" r:id="rId37"/>
    <p:sldId id="1563" r:id="rId38"/>
    <p:sldId id="1564" r:id="rId39"/>
    <p:sldId id="1565" r:id="rId40"/>
    <p:sldId id="1566" r:id="rId41"/>
    <p:sldId id="1593" r:id="rId42"/>
    <p:sldId id="1594" r:id="rId43"/>
    <p:sldId id="1595" r:id="rId44"/>
    <p:sldId id="1596" r:id="rId45"/>
    <p:sldId id="1597" r:id="rId46"/>
    <p:sldId id="1598" r:id="rId47"/>
    <p:sldId id="1599" r:id="rId48"/>
    <p:sldId id="1532" r:id="rId49"/>
    <p:sldId id="1567" r:id="rId50"/>
    <p:sldId id="1568" r:id="rId51"/>
    <p:sldId id="1575" r:id="rId52"/>
    <p:sldId id="1592" r:id="rId53"/>
    <p:sldId id="1569" r:id="rId54"/>
    <p:sldId id="1570" r:id="rId55"/>
    <p:sldId id="1571" r:id="rId56"/>
    <p:sldId id="1572" r:id="rId57"/>
    <p:sldId id="1573" r:id="rId58"/>
    <p:sldId id="1574" r:id="rId59"/>
    <p:sldId id="1614" r:id="rId60"/>
    <p:sldId id="1615" r:id="rId61"/>
    <p:sldId id="1616" r:id="rId62"/>
    <p:sldId id="1617" r:id="rId63"/>
    <p:sldId id="1618" r:id="rId64"/>
    <p:sldId id="1619" r:id="rId65"/>
    <p:sldId id="1620" r:id="rId66"/>
    <p:sldId id="1621" r:id="rId67"/>
    <p:sldId id="1622" r:id="rId68"/>
    <p:sldId id="1623" r:id="rId69"/>
    <p:sldId id="1624" r:id="rId7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5BE8EFE-72B5-4C35-A192-0BF26311602D}">
          <p14:sldIdLst>
            <p14:sldId id="1519"/>
            <p14:sldId id="1533"/>
          </p14:sldIdLst>
        </p14:section>
        <p14:section name="Citizen Development" id="{56304780-56AC-4D19-95B8-A5CE1C9C0487}">
          <p14:sldIdLst>
            <p14:sldId id="1577"/>
            <p14:sldId id="1600"/>
            <p14:sldId id="1602"/>
            <p14:sldId id="1606"/>
          </p14:sldIdLst>
        </p14:section>
        <p14:section name="Citizen Developer Data points" id="{F40BB107-ADB4-44B6-A87A-66C0BBEF9B56}">
          <p14:sldIdLst>
            <p14:sldId id="1603"/>
            <p14:sldId id="1605"/>
          </p14:sldIdLst>
        </p14:section>
        <p14:section name="Business Platform" id="{739FA412-144F-4373-A088-1DB2827FC12C}">
          <p14:sldIdLst>
            <p14:sldId id="1625"/>
            <p14:sldId id="1612"/>
            <p14:sldId id="1613"/>
          </p14:sldIdLst>
        </p14:section>
        <p14:section name="PowerApps" id="{FF1FBA42-CFB8-482F-BC49-DAC6BE51BF18}">
          <p14:sldIdLst>
            <p14:sldId id="1542"/>
            <p14:sldId id="1545"/>
            <p14:sldId id="1546"/>
            <p14:sldId id="1547"/>
            <p14:sldId id="1548"/>
            <p14:sldId id="1549"/>
            <p14:sldId id="1550"/>
          </p14:sldIdLst>
        </p14:section>
        <p14:section name="Microsoft Flow" id="{E7817669-B040-4D22-BCC8-57C6B4E87950}">
          <p14:sldIdLst>
            <p14:sldId id="1543"/>
            <p14:sldId id="1551"/>
            <p14:sldId id="1554"/>
            <p14:sldId id="1552"/>
            <p14:sldId id="1555"/>
          </p14:sldIdLst>
        </p14:section>
        <p14:section name="Common Data Service" id="{AB69E7F0-26F9-411B-87F1-3806BF08C649}">
          <p14:sldIdLst>
            <p14:sldId id="1544"/>
            <p14:sldId id="1556"/>
            <p14:sldId id="1557"/>
          </p14:sldIdLst>
        </p14:section>
        <p14:section name="ExtendDynamics" id="{8FDBBD66-A028-4E84-B8AD-AF8D80E93C83}">
          <p14:sldIdLst>
            <p14:sldId id="1626"/>
            <p14:sldId id="1627"/>
          </p14:sldIdLst>
        </p14:section>
        <p14:section name="Customer Stories" id="{D8094677-2EF8-4233-A142-40D8BE9D3A61}">
          <p14:sldIdLst>
            <p14:sldId id="1558"/>
            <p14:sldId id="1559"/>
            <p14:sldId id="1560"/>
          </p14:sldIdLst>
        </p14:section>
        <p14:section name="Metro Bank" id="{761D1580-E814-461C-BFB7-9CB7856AF04F}">
          <p14:sldIdLst>
            <p14:sldId id="1561"/>
            <p14:sldId id="1562"/>
            <p14:sldId id="1563"/>
            <p14:sldId id="1564"/>
            <p14:sldId id="1565"/>
            <p14:sldId id="1566"/>
          </p14:sldIdLst>
        </p14:section>
        <p14:section name="NationalTrust" id="{1F14E800-5623-4A94-B147-F0221EDF0CA4}">
          <p14:sldIdLst>
            <p14:sldId id="1593"/>
            <p14:sldId id="1594"/>
            <p14:sldId id="1595"/>
            <p14:sldId id="1596"/>
            <p14:sldId id="1597"/>
            <p14:sldId id="1598"/>
            <p14:sldId id="1599"/>
          </p14:sldIdLst>
        </p14:section>
        <p14:section name="Closing" id="{9DC18AF4-B18F-49DD-85B2-1832A02B42AA}">
          <p14:sldIdLst>
            <p14:sldId id="1532"/>
            <p14:sldId id="1567"/>
            <p14:sldId id="1568"/>
            <p14:sldId id="1575"/>
          </p14:sldIdLst>
        </p14:section>
        <p14:section name="Appendix" id="{200096AB-322B-42BF-ACD5-BC858AE97C78}">
          <p14:sldIdLst>
            <p14:sldId id="1592"/>
          </p14:sldIdLst>
        </p14:section>
        <p14:section name="Looking Ahead" id="{3F8C0899-B4C8-40EC-8EE1-7C9A571E29FA}">
          <p14:sldIdLst>
            <p14:sldId id="1569"/>
            <p14:sldId id="1570"/>
            <p14:sldId id="1571"/>
            <p14:sldId id="1572"/>
            <p14:sldId id="1573"/>
            <p14:sldId id="1574"/>
          </p14:sldIdLst>
        </p14:section>
        <p14:section name="SharePoint Integration" id="{7EF3BC26-F499-4CE5-B145-50C8C1E8614A}">
          <p14:sldIdLst>
            <p14:sldId id="1614"/>
            <p14:sldId id="1615"/>
            <p14:sldId id="1616"/>
            <p14:sldId id="1617"/>
            <p14:sldId id="1618"/>
            <p14:sldId id="1619"/>
            <p14:sldId id="1620"/>
            <p14:sldId id="1621"/>
            <p14:sldId id="1622"/>
            <p14:sldId id="1623"/>
            <p14:sldId id="16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5291"/>
    <a:srgbClr val="525252"/>
    <a:srgbClr val="2D2A2E"/>
    <a:srgbClr val="5C005C"/>
    <a:srgbClr val="353535"/>
    <a:srgbClr val="D83B01"/>
    <a:srgbClr val="00188F"/>
    <a:srgbClr val="00BCF2"/>
    <a:srgbClr val="006F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36" autoAdjust="0"/>
  </p:normalViewPr>
  <p:slideViewPr>
    <p:cSldViewPr>
      <p:cViewPr varScale="1">
        <p:scale>
          <a:sx n="127" d="100"/>
          <a:sy n="127" d="100"/>
        </p:scale>
        <p:origin x="90" y="85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Datenreihe 1</c:v>
                </c:pt>
              </c:strCache>
            </c:strRef>
          </c:tx>
          <c:spPr>
            <a:solidFill>
              <a:srgbClr val="002060"/>
            </a:solidFill>
            <a:ln>
              <a:noFill/>
            </a:ln>
            <a:effectLst/>
          </c:spPr>
          <c:invertIfNegative val="0"/>
          <c:dLbls>
            <c:dLbl>
              <c:idx val="1"/>
              <c:tx>
                <c:rich>
                  <a:bodyPr/>
                  <a:lstStyle/>
                  <a:p>
                    <a:fld id="{28E64614-7FCD-4368-968C-9E04AD1257F5}" type="VALUE">
                      <a:rPr lang="en-US" altLang="ja-JP" baseline="0">
                        <a:solidFill>
                          <a:schemeClr val="bg1"/>
                        </a:solidFill>
                      </a:rPr>
                      <a:pPr/>
                      <a:t>[WERT]</a:t>
                    </a:fld>
                    <a:endParaRPr lang="de-DE"/>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E669-454F-9FFD-EBC699039793}"/>
                </c:ext>
              </c:extLst>
            </c:dLbl>
            <c:dLbl>
              <c:idx val="2"/>
              <c:tx>
                <c:rich>
                  <a:bodyPr/>
                  <a:lstStyle/>
                  <a:p>
                    <a:fld id="{A1156098-0E79-45F8-B9F0-192BDF8DBC77}" type="VALUE">
                      <a:rPr lang="en-US" altLang="ja-JP" baseline="0">
                        <a:solidFill>
                          <a:schemeClr val="bg1"/>
                        </a:solidFill>
                      </a:rPr>
                      <a:pPr/>
                      <a:t>[WERT]</a:t>
                    </a:fld>
                    <a:endParaRPr lang="de-DE"/>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669-454F-9FFD-EBC699039793}"/>
                </c:ext>
              </c:extLst>
            </c:dLbl>
            <c:dLbl>
              <c:idx val="3"/>
              <c:tx>
                <c:rich>
                  <a:bodyPr/>
                  <a:lstStyle/>
                  <a:p>
                    <a:fld id="{13A727D6-FE33-4AA3-B871-2811B181BBA1}" type="VALUE">
                      <a:rPr lang="en-US" altLang="ja-JP">
                        <a:solidFill>
                          <a:schemeClr val="bg1"/>
                        </a:solidFill>
                      </a:rPr>
                      <a:pPr/>
                      <a:t>[WERT]</a:t>
                    </a:fld>
                    <a:endParaRPr lang="de-DE"/>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669-454F-9FFD-EBC699039793}"/>
                </c:ext>
              </c:extLst>
            </c:dLbl>
            <c:dLbl>
              <c:idx val="5"/>
              <c:tx>
                <c:rich>
                  <a:bodyPr/>
                  <a:lstStyle/>
                  <a:p>
                    <a:fld id="{3C974873-4CE7-40E8-BAA6-FDB991358E2E}" type="VALUE">
                      <a:rPr lang="en-US" altLang="ja-JP">
                        <a:solidFill>
                          <a:schemeClr val="bg1"/>
                        </a:solidFill>
                      </a:rPr>
                      <a:pPr/>
                      <a:t>[WERT]</a:t>
                    </a:fld>
                    <a:endParaRPr lang="de-DE"/>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E669-454F-9FFD-EBC699039793}"/>
                </c:ext>
              </c:extLst>
            </c:dLbl>
            <c:dLbl>
              <c:idx val="6"/>
              <c:tx>
                <c:rich>
                  <a:bodyPr/>
                  <a:lstStyle/>
                  <a:p>
                    <a:fld id="{25B3A73E-FF10-4BFD-A678-41A81043BF9E}" type="VALUE">
                      <a:rPr lang="en-US" altLang="ja-JP" baseline="0">
                        <a:solidFill>
                          <a:schemeClr val="bg1"/>
                        </a:solidFill>
                      </a:rPr>
                      <a:pPr/>
                      <a:t>[WERT]</a:t>
                    </a:fld>
                    <a:endParaRPr lang="de-DE"/>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669-454F-9FFD-EBC699039793}"/>
                </c:ext>
              </c:extLst>
            </c:dLbl>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Tabelle1!$A$2:$A$8</c:f>
              <c:strCache>
                <c:ptCount val="7"/>
                <c:pt idx="0">
                  <c:v>Poor customer experience</c:v>
                </c:pt>
                <c:pt idx="1">
                  <c:v>Difficult to meet business requirements on time</c:v>
                </c:pt>
                <c:pt idx="2">
                  <c:v>Takes too long to update apps</c:v>
                </c:pt>
                <c:pt idx="3">
                  <c:v>Difficult to maintain good performance at scale</c:v>
                </c:pt>
                <c:pt idx="4">
                  <c:v>Slow to deliver process innovation/improvements</c:v>
                </c:pt>
                <c:pt idx="5">
                  <c:v>Difficult to meet business requirements within budget</c:v>
                </c:pt>
                <c:pt idx="6">
                  <c:v>High costs</c:v>
                </c:pt>
              </c:strCache>
            </c:strRef>
          </c:cat>
          <c:val>
            <c:numRef>
              <c:f>Tabelle1!$B$2:$B$8</c:f>
              <c:numCache>
                <c:formatCode>0%</c:formatCode>
                <c:ptCount val="7"/>
                <c:pt idx="0">
                  <c:v>0.18</c:v>
                </c:pt>
                <c:pt idx="1">
                  <c:v>0.21</c:v>
                </c:pt>
                <c:pt idx="2">
                  <c:v>0.22</c:v>
                </c:pt>
                <c:pt idx="3">
                  <c:v>0.25</c:v>
                </c:pt>
                <c:pt idx="4">
                  <c:v>0.25</c:v>
                </c:pt>
                <c:pt idx="5">
                  <c:v>0.33</c:v>
                </c:pt>
                <c:pt idx="6">
                  <c:v>0.39</c:v>
                </c:pt>
              </c:numCache>
            </c:numRef>
          </c:val>
          <c:extLst>
            <c:ext xmlns:c16="http://schemas.microsoft.com/office/drawing/2014/chart" uri="{C3380CC4-5D6E-409C-BE32-E72D297353CC}">
              <c16:uniqueId val="{00000000-E669-454F-9FFD-EBC699039793}"/>
            </c:ext>
          </c:extLst>
        </c:ser>
        <c:dLbls>
          <c:dLblPos val="inEnd"/>
          <c:showLegendKey val="0"/>
          <c:showVal val="1"/>
          <c:showCatName val="0"/>
          <c:showSerName val="0"/>
          <c:showPercent val="0"/>
          <c:showBubbleSize val="0"/>
        </c:dLbls>
        <c:gapWidth val="75"/>
        <c:axId val="1832685551"/>
        <c:axId val="1831443903"/>
      </c:barChart>
      <c:catAx>
        <c:axId val="18326855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de-DE"/>
          </a:p>
        </c:txPr>
        <c:crossAx val="1831443903"/>
        <c:crosses val="autoZero"/>
        <c:auto val="1"/>
        <c:lblAlgn val="ctr"/>
        <c:lblOffset val="100"/>
        <c:noMultiLvlLbl val="0"/>
      </c:catAx>
      <c:valAx>
        <c:axId val="1831443903"/>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de-DE"/>
          </a:p>
        </c:txPr>
        <c:crossAx val="18326855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Percentage</c:v>
                </c:pt>
              </c:strCache>
            </c:strRef>
          </c:tx>
          <c:spPr>
            <a:solidFill>
              <a:srgbClr val="005291"/>
            </a:solidFill>
            <a:ln w="19050">
              <a:noFill/>
            </a:ln>
            <a:effectLst/>
          </c:spPr>
          <c:invertIfNegative val="0"/>
          <c:dPt>
            <c:idx val="0"/>
            <c:invertIfNegative val="0"/>
            <c:bubble3D val="0"/>
            <c:spPr>
              <a:solidFill>
                <a:srgbClr val="005291"/>
              </a:solidFill>
              <a:ln w="19050">
                <a:noFill/>
              </a:ln>
              <a:effectLst/>
            </c:spPr>
            <c:extLst>
              <c:ext xmlns:c16="http://schemas.microsoft.com/office/drawing/2014/chart" uri="{C3380CC4-5D6E-409C-BE32-E72D297353CC}">
                <c16:uniqueId val="{00000004-FDFA-4043-BD6B-EEE7AA462011}"/>
              </c:ext>
            </c:extLst>
          </c:dPt>
          <c:dPt>
            <c:idx val="1"/>
            <c:invertIfNegative val="0"/>
            <c:bubble3D val="0"/>
            <c:spPr>
              <a:solidFill>
                <a:srgbClr val="005291"/>
              </a:solidFill>
              <a:ln w="19050">
                <a:noFill/>
              </a:ln>
              <a:effectLst/>
            </c:spPr>
            <c:extLst>
              <c:ext xmlns:c16="http://schemas.microsoft.com/office/drawing/2014/chart" uri="{C3380CC4-5D6E-409C-BE32-E72D297353CC}">
                <c16:uniqueId val="{00000005-FDFA-4043-BD6B-EEE7AA462011}"/>
              </c:ext>
            </c:extLst>
          </c:dPt>
          <c:dPt>
            <c:idx val="2"/>
            <c:invertIfNegative val="0"/>
            <c:bubble3D val="0"/>
            <c:spPr>
              <a:solidFill>
                <a:srgbClr val="005291"/>
              </a:solidFill>
              <a:ln w="19050">
                <a:noFill/>
              </a:ln>
              <a:effectLst/>
            </c:spPr>
            <c:extLst>
              <c:ext xmlns:c16="http://schemas.microsoft.com/office/drawing/2014/chart" uri="{C3380CC4-5D6E-409C-BE32-E72D297353CC}">
                <c16:uniqueId val="{00000003-FDFA-4043-BD6B-EEE7AA462011}"/>
              </c:ext>
            </c:extLst>
          </c:dPt>
          <c:dPt>
            <c:idx val="3"/>
            <c:invertIfNegative val="0"/>
            <c:bubble3D val="0"/>
            <c:spPr>
              <a:solidFill>
                <a:srgbClr val="005291"/>
              </a:solidFill>
              <a:ln w="19050">
                <a:noFill/>
              </a:ln>
              <a:effectLst/>
            </c:spPr>
            <c:extLst>
              <c:ext xmlns:c16="http://schemas.microsoft.com/office/drawing/2014/chart" uri="{C3380CC4-5D6E-409C-BE32-E72D297353CC}">
                <c16:uniqueId val="{00000006-FDFA-4043-BD6B-EEE7AA462011}"/>
              </c:ext>
            </c:extLst>
          </c:dPt>
          <c:dPt>
            <c:idx val="4"/>
            <c:invertIfNegative val="0"/>
            <c:bubble3D val="0"/>
            <c:spPr>
              <a:solidFill>
                <a:srgbClr val="005291"/>
              </a:solidFill>
              <a:ln w="19050">
                <a:noFill/>
              </a:ln>
              <a:effectLst/>
            </c:spPr>
            <c:extLst>
              <c:ext xmlns:c16="http://schemas.microsoft.com/office/drawing/2014/chart" uri="{C3380CC4-5D6E-409C-BE32-E72D297353CC}">
                <c16:uniqueId val="{00000002-FDFA-4043-BD6B-EEE7AA462011}"/>
              </c:ext>
            </c:extLst>
          </c:dPt>
          <c:dPt>
            <c:idx val="6"/>
            <c:invertIfNegative val="0"/>
            <c:bubble3D val="0"/>
            <c:spPr>
              <a:solidFill>
                <a:srgbClr val="005291"/>
              </a:solidFill>
              <a:ln w="19050">
                <a:noFill/>
              </a:ln>
              <a:effectLst/>
            </c:spPr>
            <c:extLst>
              <c:ext xmlns:c16="http://schemas.microsoft.com/office/drawing/2014/chart" uri="{C3380CC4-5D6E-409C-BE32-E72D297353CC}">
                <c16:uniqueId val="{00000001-FDFA-4043-BD6B-EEE7AA462011}"/>
              </c:ext>
            </c:extLst>
          </c:dPt>
          <c:dLbls>
            <c:spPr>
              <a:noFill/>
              <a:ln>
                <a:noFill/>
              </a:ln>
              <a:effectLst/>
            </c:spPr>
            <c:txPr>
              <a:bodyPr rot="0" spcFirstLastPara="1" vertOverflow="ellipsis" vert="horz" wrap="square" lIns="38100" tIns="19050" rIns="38100" bIns="19050" anchor="ctr" anchorCtr="1">
                <a:spAutoFit/>
              </a:bodyPr>
              <a:lstStyle/>
              <a:p>
                <a:pPr>
                  <a:defRPr lang="ja-JP" sz="1197" b="1" i="0" u="none" strike="noStrike" kern="1200" baseline="0">
                    <a:solidFill>
                      <a:schemeClr val="tx1"/>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Tabelle1!$A$2:$A$9</c:f>
              <c:strCache>
                <c:ptCount val="8"/>
                <c:pt idx="0">
                  <c:v>Other</c:v>
                </c:pt>
                <c:pt idx="1">
                  <c:v>Don´t know/unsure</c:v>
                </c:pt>
                <c:pt idx="2">
                  <c:v>We don´t have a formal IT department or contracted service</c:v>
                </c:pt>
                <c:pt idx="3">
                  <c:v>None of the above</c:v>
                </c:pt>
                <c:pt idx="4">
                  <c:v>Developing new business line</c:v>
                </c:pt>
                <c:pt idx="5">
                  <c:v>Budget constraints on formal app development</c:v>
                </c:pt>
                <c:pt idx="6">
                  <c:v>Seeking new models of personal productivity</c:v>
                </c:pt>
                <c:pt idx="7">
                  <c:v>IT department has been too slow</c:v>
                </c:pt>
              </c:strCache>
            </c:strRef>
          </c:cat>
          <c:val>
            <c:numRef>
              <c:f>Tabelle1!$B$2:$B$9</c:f>
              <c:numCache>
                <c:formatCode>0%</c:formatCode>
                <c:ptCount val="8"/>
                <c:pt idx="0">
                  <c:v>7.0000000000000007E-2</c:v>
                </c:pt>
                <c:pt idx="1">
                  <c:v>0.13</c:v>
                </c:pt>
                <c:pt idx="2">
                  <c:v>0.09</c:v>
                </c:pt>
                <c:pt idx="3">
                  <c:v>0.12</c:v>
                </c:pt>
                <c:pt idx="4">
                  <c:v>0.18</c:v>
                </c:pt>
                <c:pt idx="5">
                  <c:v>0.32</c:v>
                </c:pt>
                <c:pt idx="6">
                  <c:v>0.33</c:v>
                </c:pt>
                <c:pt idx="7">
                  <c:v>0.42</c:v>
                </c:pt>
              </c:numCache>
            </c:numRef>
          </c:val>
          <c:extLst>
            <c:ext xmlns:c16="http://schemas.microsoft.com/office/drawing/2014/chart" uri="{C3380CC4-5D6E-409C-BE32-E72D297353CC}">
              <c16:uniqueId val="{00000000-7033-4846-BA74-9027DB113ECD}"/>
            </c:ext>
          </c:extLst>
        </c:ser>
        <c:dLbls>
          <c:showLegendKey val="0"/>
          <c:showVal val="0"/>
          <c:showCatName val="0"/>
          <c:showSerName val="0"/>
          <c:showPercent val="0"/>
          <c:showBubbleSize val="0"/>
        </c:dLbls>
        <c:gapWidth val="150"/>
        <c:axId val="1319885631"/>
        <c:axId val="1325589503"/>
      </c:barChart>
      <c:valAx>
        <c:axId val="1325589503"/>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de-DE"/>
          </a:p>
        </c:txPr>
        <c:crossAx val="1319885631"/>
        <c:crosses val="autoZero"/>
        <c:crossBetween val="between"/>
      </c:valAx>
      <c:catAx>
        <c:axId val="13198856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1" i="0" u="none" strike="noStrike" kern="1200" baseline="0">
                <a:solidFill>
                  <a:schemeClr val="tx1"/>
                </a:solidFill>
                <a:latin typeface="+mn-lt"/>
                <a:ea typeface="+mn-ea"/>
                <a:cs typeface="+mn-cs"/>
              </a:defRPr>
            </a:pPr>
            <a:endParaRPr lang="de-DE"/>
          </a:p>
        </c:txPr>
        <c:crossAx val="132558950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Percentage</c:v>
                </c:pt>
              </c:strCache>
            </c:strRef>
          </c:tx>
          <c:spPr>
            <a:solidFill>
              <a:srgbClr val="002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Pt>
            <c:idx val="0"/>
            <c:invertIfNegative val="0"/>
            <c:bubble3D val="0"/>
            <c:spPr>
              <a:solidFill>
                <a:srgbClr val="002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extLst>
              <c:ext xmlns:c16="http://schemas.microsoft.com/office/drawing/2014/chart" uri="{C3380CC4-5D6E-409C-BE32-E72D297353CC}">
                <c16:uniqueId val="{00000003-D929-4A3B-A3E6-D4047F894EF6}"/>
              </c:ext>
            </c:extLst>
          </c:dPt>
          <c:dPt>
            <c:idx val="1"/>
            <c:invertIfNegative val="0"/>
            <c:bubble3D val="0"/>
            <c:spPr>
              <a:solidFill>
                <a:srgbClr val="002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extLst>
              <c:ext xmlns:c16="http://schemas.microsoft.com/office/drawing/2014/chart" uri="{C3380CC4-5D6E-409C-BE32-E72D297353CC}">
                <c16:uniqueId val="{00000002-D929-4A3B-A3E6-D4047F894EF6}"/>
              </c:ext>
            </c:extLst>
          </c:dPt>
          <c:dPt>
            <c:idx val="4"/>
            <c:invertIfNegative val="0"/>
            <c:bubble3D val="0"/>
            <c:spPr>
              <a:solidFill>
                <a:srgbClr val="002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extLst>
              <c:ext xmlns:c16="http://schemas.microsoft.com/office/drawing/2014/chart" uri="{C3380CC4-5D6E-409C-BE32-E72D297353CC}">
                <c16:uniqueId val="{00000004-D929-4A3B-A3E6-D4047F894EF6}"/>
              </c:ext>
            </c:extLst>
          </c:dPt>
          <c:dPt>
            <c:idx val="5"/>
            <c:invertIfNegative val="0"/>
            <c:bubble3D val="0"/>
            <c:spPr>
              <a:solidFill>
                <a:srgbClr val="002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extLst>
              <c:ext xmlns:c16="http://schemas.microsoft.com/office/drawing/2014/chart" uri="{C3380CC4-5D6E-409C-BE32-E72D297353CC}">
                <c16:uniqueId val="{00000001-D929-4A3B-A3E6-D4047F894EF6}"/>
              </c:ext>
            </c:extLst>
          </c:dPt>
          <c:dPt>
            <c:idx val="6"/>
            <c:invertIfNegative val="0"/>
            <c:bubble3D val="0"/>
            <c:spPr>
              <a:solidFill>
                <a:srgbClr val="00205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extLst>
              <c:ext xmlns:c16="http://schemas.microsoft.com/office/drawing/2014/chart" uri="{C3380CC4-5D6E-409C-BE32-E72D297353CC}">
                <c16:uniqueId val="{00000000-D929-4A3B-A3E6-D4047F894EF6}"/>
              </c:ext>
            </c:extLst>
          </c:dPt>
          <c:dLbls>
            <c:spPr>
              <a:noFill/>
              <a:ln>
                <a:noFill/>
              </a:ln>
              <a:effectLst/>
            </c:spPr>
            <c:txPr>
              <a:bodyPr rot="0" spcFirstLastPara="1" vertOverflow="ellipsis" vert="horz" wrap="square" lIns="38100" tIns="19050" rIns="38100" bIns="19050" anchor="ctr" anchorCtr="1">
                <a:spAutoFit/>
              </a:bodyPr>
              <a:lstStyle/>
              <a:p>
                <a:pPr>
                  <a:defRPr lang="ja-JP"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Tabelle1!$A$2:$A$8</c:f>
              <c:strCache>
                <c:ptCount val="7"/>
                <c:pt idx="0">
                  <c:v>Don´t know/unsure</c:v>
                </c:pt>
                <c:pt idx="1">
                  <c:v>None of the above</c:v>
                </c:pt>
                <c:pt idx="2">
                  <c:v>Internal consultants (business analyst, process improvement rep, etc.)</c:v>
                </c:pt>
                <c:pt idx="3">
                  <c:v>Line of business employees</c:v>
                </c:pt>
                <c:pt idx="4">
                  <c:v>Outside consultants/partners</c:v>
                </c:pt>
                <c:pt idx="5">
                  <c:v>Developers working with departments</c:v>
                </c:pt>
                <c:pt idx="6">
                  <c:v>Power Users</c:v>
                </c:pt>
              </c:strCache>
            </c:strRef>
          </c:cat>
          <c:val>
            <c:numRef>
              <c:f>Tabelle1!$B$2:$B$8</c:f>
              <c:numCache>
                <c:formatCode>0%</c:formatCode>
                <c:ptCount val="7"/>
                <c:pt idx="0">
                  <c:v>0.12</c:v>
                </c:pt>
                <c:pt idx="1">
                  <c:v>0.08</c:v>
                </c:pt>
                <c:pt idx="2">
                  <c:v>0.26</c:v>
                </c:pt>
                <c:pt idx="3">
                  <c:v>0.37</c:v>
                </c:pt>
                <c:pt idx="4">
                  <c:v>0.38</c:v>
                </c:pt>
                <c:pt idx="5">
                  <c:v>0.41</c:v>
                </c:pt>
                <c:pt idx="6">
                  <c:v>0.41</c:v>
                </c:pt>
              </c:numCache>
            </c:numRef>
          </c:val>
          <c:extLst>
            <c:ext xmlns:c16="http://schemas.microsoft.com/office/drawing/2014/chart" uri="{C3380CC4-5D6E-409C-BE32-E72D297353CC}">
              <c16:uniqueId val="{00000000-7033-4846-BA74-9027DB113ECD}"/>
            </c:ext>
          </c:extLst>
        </c:ser>
        <c:dLbls>
          <c:showLegendKey val="0"/>
          <c:showVal val="0"/>
          <c:showCatName val="0"/>
          <c:showSerName val="0"/>
          <c:showPercent val="0"/>
          <c:showBubbleSize val="0"/>
        </c:dLbls>
        <c:gapWidth val="115"/>
        <c:overlap val="-20"/>
        <c:axId val="1319885631"/>
        <c:axId val="1325589503"/>
      </c:barChart>
      <c:valAx>
        <c:axId val="1325589503"/>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de-DE"/>
          </a:p>
        </c:txPr>
        <c:crossAx val="1319885631"/>
        <c:crosses val="autoZero"/>
        <c:crossBetween val="between"/>
      </c:valAx>
      <c:catAx>
        <c:axId val="1319885631"/>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1" i="0" u="none" strike="noStrike" kern="1200" baseline="0">
                <a:solidFill>
                  <a:schemeClr val="tx1"/>
                </a:solidFill>
                <a:latin typeface="+mn-lt"/>
                <a:ea typeface="+mn-ea"/>
                <a:cs typeface="+mn-cs"/>
              </a:defRPr>
            </a:pPr>
            <a:endParaRPr lang="de-DE"/>
          </a:p>
        </c:txPr>
        <c:crossAx val="132558950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Percentage</c:v>
                </c:pt>
              </c:strCache>
            </c:strRef>
          </c:tx>
          <c:spPr>
            <a:solidFill>
              <a:srgbClr val="0078D7"/>
            </a:solidFill>
            <a:ln w="19050">
              <a:noFill/>
            </a:ln>
            <a:effectLst/>
          </c:spPr>
          <c:invertIfNegative val="0"/>
          <c:dPt>
            <c:idx val="0"/>
            <c:invertIfNegative val="0"/>
            <c:bubble3D val="0"/>
            <c:spPr>
              <a:solidFill>
                <a:srgbClr val="B0B0B0"/>
              </a:solidFill>
              <a:ln w="19050">
                <a:noFill/>
              </a:ln>
              <a:effectLst/>
            </c:spPr>
            <c:extLst>
              <c:ext xmlns:c16="http://schemas.microsoft.com/office/drawing/2014/chart" uri="{C3380CC4-5D6E-409C-BE32-E72D297353CC}">
                <c16:uniqueId val="{00000002-484D-4CD0-AF86-034D6EDF612B}"/>
              </c:ext>
            </c:extLst>
          </c:dPt>
          <c:dPt>
            <c:idx val="1"/>
            <c:invertIfNegative val="0"/>
            <c:bubble3D val="0"/>
            <c:spPr>
              <a:solidFill>
                <a:srgbClr val="B0B0B0"/>
              </a:solidFill>
              <a:ln w="19050">
                <a:noFill/>
              </a:ln>
              <a:effectLst/>
            </c:spPr>
            <c:extLst>
              <c:ext xmlns:c16="http://schemas.microsoft.com/office/drawing/2014/chart" uri="{C3380CC4-5D6E-409C-BE32-E72D297353CC}">
                <c16:uniqueId val="{00000001-484D-4CD0-AF86-034D6EDF612B}"/>
              </c:ext>
            </c:extLst>
          </c:dPt>
          <c:dPt>
            <c:idx val="2"/>
            <c:invertIfNegative val="0"/>
            <c:bubble3D val="0"/>
            <c:spPr>
              <a:solidFill>
                <a:srgbClr val="B0B0B0"/>
              </a:solidFill>
              <a:ln w="19050">
                <a:noFill/>
              </a:ln>
              <a:effectLst/>
            </c:spPr>
            <c:extLst>
              <c:ext xmlns:c16="http://schemas.microsoft.com/office/drawing/2014/chart" uri="{C3380CC4-5D6E-409C-BE32-E72D297353CC}">
                <c16:uniqueId val="{00000000-484D-4CD0-AF86-034D6EDF612B}"/>
              </c:ext>
            </c:extLst>
          </c:dPt>
          <c:dLbls>
            <c:spPr>
              <a:noFill/>
              <a:ln>
                <a:noFill/>
              </a:ln>
              <a:effectLst/>
            </c:spPr>
            <c:txPr>
              <a:bodyPr rot="0" spcFirstLastPara="1" vertOverflow="ellipsis" vert="horz" wrap="square" lIns="38100" tIns="19050" rIns="38100" bIns="19050" anchor="ctr" anchorCtr="1">
                <a:spAutoFit/>
              </a:bodyPr>
              <a:lstStyle/>
              <a:p>
                <a:pPr>
                  <a:defRPr lang="ja-JP" sz="1197" b="1" i="0" u="none" strike="noStrike" kern="1200" baseline="0">
                    <a:solidFill>
                      <a:schemeClr val="tx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Tabelle1!$A$2:$A$16</c:f>
              <c:strCache>
                <c:ptCount val="15"/>
                <c:pt idx="0">
                  <c:v>Other</c:v>
                </c:pt>
                <c:pt idx="1">
                  <c:v>Don´t know</c:v>
                </c:pt>
                <c:pt idx="2">
                  <c:v>None of the above</c:v>
                </c:pt>
                <c:pt idx="3">
                  <c:v>Production</c:v>
                </c:pt>
                <c:pt idx="4">
                  <c:v>Human Resources</c:v>
                </c:pt>
                <c:pt idx="5">
                  <c:v>Scientific/Engineering</c:v>
                </c:pt>
                <c:pt idx="6">
                  <c:v>Financial</c:v>
                </c:pt>
                <c:pt idx="7">
                  <c:v>Administration</c:v>
                </c:pt>
                <c:pt idx="8">
                  <c:v>Communication/messaging</c:v>
                </c:pt>
                <c:pt idx="9">
                  <c:v>Content Management</c:v>
                </c:pt>
                <c:pt idx="10">
                  <c:v>Social Collaboration</c:v>
                </c:pt>
                <c:pt idx="11">
                  <c:v>Customer Service</c:v>
                </c:pt>
                <c:pt idx="12">
                  <c:v>Sales</c:v>
                </c:pt>
                <c:pt idx="13">
                  <c:v>Marketing</c:v>
                </c:pt>
                <c:pt idx="14">
                  <c:v>Data Analytics</c:v>
                </c:pt>
              </c:strCache>
            </c:strRef>
          </c:cat>
          <c:val>
            <c:numRef>
              <c:f>Tabelle1!$B$2:$B$16</c:f>
              <c:numCache>
                <c:formatCode>0%</c:formatCode>
                <c:ptCount val="15"/>
                <c:pt idx="0">
                  <c:v>0.02</c:v>
                </c:pt>
                <c:pt idx="1">
                  <c:v>0.13</c:v>
                </c:pt>
                <c:pt idx="2">
                  <c:v>0.06</c:v>
                </c:pt>
                <c:pt idx="3">
                  <c:v>0.11</c:v>
                </c:pt>
                <c:pt idx="4">
                  <c:v>0.13</c:v>
                </c:pt>
                <c:pt idx="5">
                  <c:v>0.14000000000000001</c:v>
                </c:pt>
                <c:pt idx="6">
                  <c:v>0.18</c:v>
                </c:pt>
                <c:pt idx="7">
                  <c:v>0.2</c:v>
                </c:pt>
                <c:pt idx="8">
                  <c:v>0.23</c:v>
                </c:pt>
                <c:pt idx="9">
                  <c:v>0.24</c:v>
                </c:pt>
                <c:pt idx="10">
                  <c:v>0.24</c:v>
                </c:pt>
                <c:pt idx="11">
                  <c:v>0.26</c:v>
                </c:pt>
                <c:pt idx="12">
                  <c:v>0.31</c:v>
                </c:pt>
                <c:pt idx="13">
                  <c:v>0.34</c:v>
                </c:pt>
                <c:pt idx="14">
                  <c:v>0.43</c:v>
                </c:pt>
              </c:numCache>
            </c:numRef>
          </c:val>
          <c:extLst>
            <c:ext xmlns:c16="http://schemas.microsoft.com/office/drawing/2014/chart" uri="{C3380CC4-5D6E-409C-BE32-E72D297353CC}">
              <c16:uniqueId val="{00000000-7033-4846-BA74-9027DB113ECD}"/>
            </c:ext>
          </c:extLst>
        </c:ser>
        <c:dLbls>
          <c:showLegendKey val="0"/>
          <c:showVal val="0"/>
          <c:showCatName val="0"/>
          <c:showSerName val="0"/>
          <c:showPercent val="0"/>
          <c:showBubbleSize val="0"/>
        </c:dLbls>
        <c:gapWidth val="150"/>
        <c:axId val="1319885631"/>
        <c:axId val="1325589503"/>
      </c:barChart>
      <c:valAx>
        <c:axId val="1325589503"/>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de-DE"/>
          </a:p>
        </c:txPr>
        <c:crossAx val="1319885631"/>
        <c:crosses val="autoZero"/>
        <c:crossBetween val="between"/>
      </c:valAx>
      <c:catAx>
        <c:axId val="131988563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solidFill>
                <a:latin typeface="+mn-lt"/>
                <a:ea typeface="+mn-ea"/>
                <a:cs typeface="+mn-cs"/>
              </a:defRPr>
            </a:pPr>
            <a:endParaRPr lang="de-DE"/>
          </a:p>
        </c:txPr>
        <c:crossAx val="132558950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491DD4-BD06-46E1-B928-81D1242962FA}" type="doc">
      <dgm:prSet loTypeId="urn:microsoft.com/office/officeart/2008/layout/LinedList" loCatId="list" qsTypeId="urn:microsoft.com/office/officeart/2005/8/quickstyle/simple1" qsCatId="simple" csTypeId="urn:microsoft.com/office/officeart/2005/8/colors/colorful4" csCatId="colorful" phldr="1"/>
      <dgm:spPr/>
      <dgm:t>
        <a:bodyPr/>
        <a:lstStyle/>
        <a:p>
          <a:endParaRPr lang="en-US"/>
        </a:p>
      </dgm:t>
    </dgm:pt>
    <dgm:pt modelId="{B7236A32-EAE3-43D4-926A-0EDBA2196DFE}">
      <dgm:prSet custT="1"/>
      <dgm:spPr/>
      <dgm:t>
        <a:bodyPr/>
        <a:lstStyle/>
        <a:p>
          <a:r>
            <a:rPr lang="en-US" sz="2800" baseline="0" dirty="0">
              <a:effectLst/>
            </a:rPr>
            <a:t>PowerApps</a:t>
          </a:r>
          <a:endParaRPr lang="en-US" sz="2800" dirty="0">
            <a:effectLst/>
          </a:endParaRPr>
        </a:p>
      </dgm:t>
    </dgm:pt>
    <dgm:pt modelId="{C8C1F579-7DD1-487A-B464-6D881AC07D68}" type="parTrans" cxnId="{40A00374-356D-4788-9AD1-7465707CFB39}">
      <dgm:prSet/>
      <dgm:spPr/>
      <dgm:t>
        <a:bodyPr/>
        <a:lstStyle/>
        <a:p>
          <a:endParaRPr lang="en-US" sz="2800">
            <a:effectLst/>
          </a:endParaRPr>
        </a:p>
      </dgm:t>
    </dgm:pt>
    <dgm:pt modelId="{2B1FE628-2AD5-42E8-B8B0-A48C170ECC9D}" type="sibTrans" cxnId="{40A00374-356D-4788-9AD1-7465707CFB39}">
      <dgm:prSet/>
      <dgm:spPr/>
      <dgm:t>
        <a:bodyPr/>
        <a:lstStyle/>
        <a:p>
          <a:endParaRPr lang="en-US" sz="2800">
            <a:effectLst/>
          </a:endParaRPr>
        </a:p>
      </dgm:t>
    </dgm:pt>
    <dgm:pt modelId="{DCF47C79-D6CA-4420-88FB-07598F201945}">
      <dgm:prSet custT="1"/>
      <dgm:spPr/>
      <dgm:t>
        <a:bodyPr/>
        <a:lstStyle/>
        <a:p>
          <a:r>
            <a:rPr lang="en-US" sz="2800" baseline="0" dirty="0">
              <a:effectLst/>
            </a:rPr>
            <a:t>Customer Stories (lecture only)</a:t>
          </a:r>
          <a:endParaRPr lang="en-US" sz="2800" dirty="0">
            <a:effectLst/>
          </a:endParaRPr>
        </a:p>
      </dgm:t>
    </dgm:pt>
    <dgm:pt modelId="{F5477897-DF6D-4CF7-BE66-B63440C1E174}" type="parTrans" cxnId="{92F20173-CF73-4BDC-A3AF-E52D942875B6}">
      <dgm:prSet/>
      <dgm:spPr/>
      <dgm:t>
        <a:bodyPr/>
        <a:lstStyle/>
        <a:p>
          <a:endParaRPr lang="en-US"/>
        </a:p>
      </dgm:t>
    </dgm:pt>
    <dgm:pt modelId="{7B5BA74F-ECFB-4EBC-A7EC-55AE56018DB8}" type="sibTrans" cxnId="{92F20173-CF73-4BDC-A3AF-E52D942875B6}">
      <dgm:prSet/>
      <dgm:spPr/>
      <dgm:t>
        <a:bodyPr/>
        <a:lstStyle/>
        <a:p>
          <a:endParaRPr lang="en-US"/>
        </a:p>
      </dgm:t>
    </dgm:pt>
    <dgm:pt modelId="{E1E6133C-E0A8-4FBA-A8BB-6E7937E2A42A}">
      <dgm:prSet custT="1"/>
      <dgm:spPr/>
      <dgm:t>
        <a:bodyPr/>
        <a:lstStyle/>
        <a:p>
          <a:r>
            <a:rPr lang="en-US" sz="2800" dirty="0">
              <a:effectLst/>
            </a:rPr>
            <a:t>Q &amp; A </a:t>
          </a:r>
        </a:p>
      </dgm:t>
    </dgm:pt>
    <dgm:pt modelId="{DF354894-52C4-462E-B135-23378AAC1214}" type="parTrans" cxnId="{DE4AD41E-FFC5-47BD-BA1D-DD18BF04753C}">
      <dgm:prSet/>
      <dgm:spPr/>
      <dgm:t>
        <a:bodyPr/>
        <a:lstStyle/>
        <a:p>
          <a:endParaRPr lang="en-US"/>
        </a:p>
      </dgm:t>
    </dgm:pt>
    <dgm:pt modelId="{F23916B0-776C-4327-94C2-B9A5ED9DD6D7}" type="sibTrans" cxnId="{DE4AD41E-FFC5-47BD-BA1D-DD18BF04753C}">
      <dgm:prSet/>
      <dgm:spPr/>
      <dgm:t>
        <a:bodyPr/>
        <a:lstStyle/>
        <a:p>
          <a:endParaRPr lang="en-US"/>
        </a:p>
      </dgm:t>
    </dgm:pt>
    <dgm:pt modelId="{937B4F22-ED8F-4161-86D0-1A77E2846770}">
      <dgm:prSet custT="1"/>
      <dgm:spPr/>
      <dgm:t>
        <a:bodyPr/>
        <a:lstStyle/>
        <a:p>
          <a:r>
            <a:rPr lang="en-US" sz="2800" dirty="0">
              <a:effectLst/>
            </a:rPr>
            <a:t>Microsoft Flow</a:t>
          </a:r>
        </a:p>
      </dgm:t>
    </dgm:pt>
    <dgm:pt modelId="{0979013B-BD67-4774-967A-F78E8DEE2D69}" type="parTrans" cxnId="{3602A96E-1CF0-4F67-BF53-4BDD7540DC73}">
      <dgm:prSet/>
      <dgm:spPr/>
      <dgm:t>
        <a:bodyPr/>
        <a:lstStyle/>
        <a:p>
          <a:endParaRPr lang="en-US"/>
        </a:p>
      </dgm:t>
    </dgm:pt>
    <dgm:pt modelId="{811FFA36-A7D5-408F-BA43-695823D5666E}" type="sibTrans" cxnId="{3602A96E-1CF0-4F67-BF53-4BDD7540DC73}">
      <dgm:prSet/>
      <dgm:spPr/>
      <dgm:t>
        <a:bodyPr/>
        <a:lstStyle/>
        <a:p>
          <a:endParaRPr lang="en-US"/>
        </a:p>
      </dgm:t>
    </dgm:pt>
    <dgm:pt modelId="{75A9A2BA-D669-42B9-A0E6-B43C3A282EC0}">
      <dgm:prSet custT="1"/>
      <dgm:spPr/>
      <dgm:t>
        <a:bodyPr/>
        <a:lstStyle/>
        <a:p>
          <a:r>
            <a:rPr lang="en-US" sz="2800" dirty="0">
              <a:effectLst/>
            </a:rPr>
            <a:t>Citizen Development</a:t>
          </a:r>
        </a:p>
      </dgm:t>
    </dgm:pt>
    <dgm:pt modelId="{3AFDF16B-3C3F-48F2-AC64-A189C358D922}" type="parTrans" cxnId="{4817A977-5420-41E9-8CD0-8F259A950985}">
      <dgm:prSet/>
      <dgm:spPr/>
      <dgm:t>
        <a:bodyPr/>
        <a:lstStyle/>
        <a:p>
          <a:endParaRPr lang="en-US"/>
        </a:p>
      </dgm:t>
    </dgm:pt>
    <dgm:pt modelId="{0A8E1C5A-5F5A-4BB3-B09F-B19E178A629F}" type="sibTrans" cxnId="{4817A977-5420-41E9-8CD0-8F259A950985}">
      <dgm:prSet/>
      <dgm:spPr/>
      <dgm:t>
        <a:bodyPr/>
        <a:lstStyle/>
        <a:p>
          <a:endParaRPr lang="en-US"/>
        </a:p>
      </dgm:t>
    </dgm:pt>
    <dgm:pt modelId="{A6C52A2F-31E0-436C-A630-F2752D0F6DF9}">
      <dgm:prSet custT="1"/>
      <dgm:spPr/>
      <dgm:t>
        <a:bodyPr/>
        <a:lstStyle/>
        <a:p>
          <a:r>
            <a:rPr lang="en-US" sz="2800" dirty="0">
              <a:effectLst/>
            </a:rPr>
            <a:t>Common Data Service</a:t>
          </a:r>
        </a:p>
      </dgm:t>
    </dgm:pt>
    <dgm:pt modelId="{E8896748-4492-4198-BC9F-7785B08ECB0C}" type="parTrans" cxnId="{785D96DF-D173-4A44-A646-5972B60A9A82}">
      <dgm:prSet/>
      <dgm:spPr/>
      <dgm:t>
        <a:bodyPr/>
        <a:lstStyle/>
        <a:p>
          <a:endParaRPr lang="en-US"/>
        </a:p>
      </dgm:t>
    </dgm:pt>
    <dgm:pt modelId="{D8009326-82CE-4B07-9A27-7164669989FE}" type="sibTrans" cxnId="{785D96DF-D173-4A44-A646-5972B60A9A82}">
      <dgm:prSet/>
      <dgm:spPr/>
      <dgm:t>
        <a:bodyPr/>
        <a:lstStyle/>
        <a:p>
          <a:endParaRPr lang="en-US"/>
        </a:p>
      </dgm:t>
    </dgm:pt>
    <dgm:pt modelId="{583FF434-C246-4F64-AEE8-743CCE768913}" type="pres">
      <dgm:prSet presAssocID="{35491DD4-BD06-46E1-B928-81D1242962FA}" presName="vert0" presStyleCnt="0">
        <dgm:presLayoutVars>
          <dgm:dir/>
          <dgm:animOne val="branch"/>
          <dgm:animLvl val="lvl"/>
        </dgm:presLayoutVars>
      </dgm:prSet>
      <dgm:spPr/>
    </dgm:pt>
    <dgm:pt modelId="{ABFE0BE0-12D5-4036-B1E8-1391DAFB8130}" type="pres">
      <dgm:prSet presAssocID="{75A9A2BA-D669-42B9-A0E6-B43C3A282EC0}" presName="thickLine" presStyleLbl="alignNode1" presStyleIdx="0" presStyleCnt="6"/>
      <dgm:spPr/>
    </dgm:pt>
    <dgm:pt modelId="{3815275A-1184-47F4-82CF-6B2EB6E2A9ED}" type="pres">
      <dgm:prSet presAssocID="{75A9A2BA-D669-42B9-A0E6-B43C3A282EC0}" presName="horz1" presStyleCnt="0"/>
      <dgm:spPr/>
    </dgm:pt>
    <dgm:pt modelId="{DAC47943-5613-4845-8D4B-11EAC86DFF85}" type="pres">
      <dgm:prSet presAssocID="{75A9A2BA-D669-42B9-A0E6-B43C3A282EC0}" presName="tx1" presStyleLbl="revTx" presStyleIdx="0" presStyleCnt="6"/>
      <dgm:spPr/>
    </dgm:pt>
    <dgm:pt modelId="{131BE004-F971-468B-BB36-5B54436964D2}" type="pres">
      <dgm:prSet presAssocID="{75A9A2BA-D669-42B9-A0E6-B43C3A282EC0}" presName="vert1" presStyleCnt="0"/>
      <dgm:spPr/>
    </dgm:pt>
    <dgm:pt modelId="{666E209E-70B8-4036-A105-E26E7A87709E}" type="pres">
      <dgm:prSet presAssocID="{B7236A32-EAE3-43D4-926A-0EDBA2196DFE}" presName="thickLine" presStyleLbl="alignNode1" presStyleIdx="1" presStyleCnt="6"/>
      <dgm:spPr/>
    </dgm:pt>
    <dgm:pt modelId="{451D9F33-86F9-422C-A185-6A799065ECAE}" type="pres">
      <dgm:prSet presAssocID="{B7236A32-EAE3-43D4-926A-0EDBA2196DFE}" presName="horz1" presStyleCnt="0"/>
      <dgm:spPr/>
    </dgm:pt>
    <dgm:pt modelId="{CF41621E-85EA-4669-89A1-C466EE942AC1}" type="pres">
      <dgm:prSet presAssocID="{B7236A32-EAE3-43D4-926A-0EDBA2196DFE}" presName="tx1" presStyleLbl="revTx" presStyleIdx="1" presStyleCnt="6"/>
      <dgm:spPr/>
    </dgm:pt>
    <dgm:pt modelId="{AE158627-4C7A-4158-AED9-4B0474A19F55}" type="pres">
      <dgm:prSet presAssocID="{B7236A32-EAE3-43D4-926A-0EDBA2196DFE}" presName="vert1" presStyleCnt="0"/>
      <dgm:spPr/>
    </dgm:pt>
    <dgm:pt modelId="{228B1943-431C-4CDB-A82B-0CDD933558E8}" type="pres">
      <dgm:prSet presAssocID="{937B4F22-ED8F-4161-86D0-1A77E2846770}" presName="thickLine" presStyleLbl="alignNode1" presStyleIdx="2" presStyleCnt="6"/>
      <dgm:spPr/>
    </dgm:pt>
    <dgm:pt modelId="{7756B69B-DE61-4210-8BFA-E9007AFD6EA4}" type="pres">
      <dgm:prSet presAssocID="{937B4F22-ED8F-4161-86D0-1A77E2846770}" presName="horz1" presStyleCnt="0"/>
      <dgm:spPr/>
    </dgm:pt>
    <dgm:pt modelId="{A24BA43D-BE5A-420B-ABC0-96D170D8B342}" type="pres">
      <dgm:prSet presAssocID="{937B4F22-ED8F-4161-86D0-1A77E2846770}" presName="tx1" presStyleLbl="revTx" presStyleIdx="2" presStyleCnt="6"/>
      <dgm:spPr/>
    </dgm:pt>
    <dgm:pt modelId="{60AF3657-309B-4155-A3F8-46D39ECCABDD}" type="pres">
      <dgm:prSet presAssocID="{937B4F22-ED8F-4161-86D0-1A77E2846770}" presName="vert1" presStyleCnt="0"/>
      <dgm:spPr/>
    </dgm:pt>
    <dgm:pt modelId="{BB97F4C3-0315-49F6-8AF1-78244892EC8D}" type="pres">
      <dgm:prSet presAssocID="{A6C52A2F-31E0-436C-A630-F2752D0F6DF9}" presName="thickLine" presStyleLbl="alignNode1" presStyleIdx="3" presStyleCnt="6"/>
      <dgm:spPr/>
    </dgm:pt>
    <dgm:pt modelId="{0DFD797C-CB57-4891-AAD1-D052DE7384FC}" type="pres">
      <dgm:prSet presAssocID="{A6C52A2F-31E0-436C-A630-F2752D0F6DF9}" presName="horz1" presStyleCnt="0"/>
      <dgm:spPr/>
    </dgm:pt>
    <dgm:pt modelId="{A05E1994-61AE-4160-B109-9EED39367FE7}" type="pres">
      <dgm:prSet presAssocID="{A6C52A2F-31E0-436C-A630-F2752D0F6DF9}" presName="tx1" presStyleLbl="revTx" presStyleIdx="3" presStyleCnt="6"/>
      <dgm:spPr/>
    </dgm:pt>
    <dgm:pt modelId="{C192355F-FD7C-453A-BB5D-3FA4D3E95A9E}" type="pres">
      <dgm:prSet presAssocID="{A6C52A2F-31E0-436C-A630-F2752D0F6DF9}" presName="vert1" presStyleCnt="0"/>
      <dgm:spPr/>
    </dgm:pt>
    <dgm:pt modelId="{0CCDBD05-57FF-4209-B180-C0FFC42F72FD}" type="pres">
      <dgm:prSet presAssocID="{DCF47C79-D6CA-4420-88FB-07598F201945}" presName="thickLine" presStyleLbl="alignNode1" presStyleIdx="4" presStyleCnt="6"/>
      <dgm:spPr/>
    </dgm:pt>
    <dgm:pt modelId="{F5BA1A1A-9F61-411B-8EE5-4177A8E77555}" type="pres">
      <dgm:prSet presAssocID="{DCF47C79-D6CA-4420-88FB-07598F201945}" presName="horz1" presStyleCnt="0"/>
      <dgm:spPr/>
    </dgm:pt>
    <dgm:pt modelId="{B6B864BA-A792-4FF3-956B-9C62B2F7D94C}" type="pres">
      <dgm:prSet presAssocID="{DCF47C79-D6CA-4420-88FB-07598F201945}" presName="tx1" presStyleLbl="revTx" presStyleIdx="4" presStyleCnt="6"/>
      <dgm:spPr/>
    </dgm:pt>
    <dgm:pt modelId="{2497B6FF-2EF3-4807-A35A-6117C726A42B}" type="pres">
      <dgm:prSet presAssocID="{DCF47C79-D6CA-4420-88FB-07598F201945}" presName="vert1" presStyleCnt="0"/>
      <dgm:spPr/>
    </dgm:pt>
    <dgm:pt modelId="{F4A0134C-330B-4773-802D-98FE235F4625}" type="pres">
      <dgm:prSet presAssocID="{E1E6133C-E0A8-4FBA-A8BB-6E7937E2A42A}" presName="thickLine" presStyleLbl="alignNode1" presStyleIdx="5" presStyleCnt="6"/>
      <dgm:spPr/>
    </dgm:pt>
    <dgm:pt modelId="{D7E6C7EF-8152-4C70-84CF-151039925BF9}" type="pres">
      <dgm:prSet presAssocID="{E1E6133C-E0A8-4FBA-A8BB-6E7937E2A42A}" presName="horz1" presStyleCnt="0"/>
      <dgm:spPr/>
    </dgm:pt>
    <dgm:pt modelId="{80214671-C060-4C79-9B8F-3ACD825E1317}" type="pres">
      <dgm:prSet presAssocID="{E1E6133C-E0A8-4FBA-A8BB-6E7937E2A42A}" presName="tx1" presStyleLbl="revTx" presStyleIdx="5" presStyleCnt="6"/>
      <dgm:spPr/>
    </dgm:pt>
    <dgm:pt modelId="{44D9589B-2A16-4C35-9C20-88BB7A92E4F8}" type="pres">
      <dgm:prSet presAssocID="{E1E6133C-E0A8-4FBA-A8BB-6E7937E2A42A}" presName="vert1" presStyleCnt="0"/>
      <dgm:spPr/>
    </dgm:pt>
  </dgm:ptLst>
  <dgm:cxnLst>
    <dgm:cxn modelId="{FA8CFA02-9BD2-4495-9040-0C992B1F33D4}" type="presOf" srcId="{DCF47C79-D6CA-4420-88FB-07598F201945}" destId="{B6B864BA-A792-4FF3-956B-9C62B2F7D94C}" srcOrd="0" destOrd="0" presId="urn:microsoft.com/office/officeart/2008/layout/LinedList"/>
    <dgm:cxn modelId="{C8403D07-FB2F-45F4-A89A-50FEFD69DA73}" type="presOf" srcId="{E1E6133C-E0A8-4FBA-A8BB-6E7937E2A42A}" destId="{80214671-C060-4C79-9B8F-3ACD825E1317}" srcOrd="0" destOrd="0" presId="urn:microsoft.com/office/officeart/2008/layout/LinedList"/>
    <dgm:cxn modelId="{DE4AD41E-FFC5-47BD-BA1D-DD18BF04753C}" srcId="{35491DD4-BD06-46E1-B928-81D1242962FA}" destId="{E1E6133C-E0A8-4FBA-A8BB-6E7937E2A42A}" srcOrd="5" destOrd="0" parTransId="{DF354894-52C4-462E-B135-23378AAC1214}" sibTransId="{F23916B0-776C-4327-94C2-B9A5ED9DD6D7}"/>
    <dgm:cxn modelId="{FC62B137-D563-4B26-BFE6-CC53605AD48E}" type="presOf" srcId="{B7236A32-EAE3-43D4-926A-0EDBA2196DFE}" destId="{CF41621E-85EA-4669-89A1-C466EE942AC1}" srcOrd="0" destOrd="0" presId="urn:microsoft.com/office/officeart/2008/layout/LinedList"/>
    <dgm:cxn modelId="{D3BEFD40-DAF8-470A-843E-D0F109677812}" type="presOf" srcId="{75A9A2BA-D669-42B9-A0E6-B43C3A282EC0}" destId="{DAC47943-5613-4845-8D4B-11EAC86DFF85}" srcOrd="0" destOrd="0" presId="urn:microsoft.com/office/officeart/2008/layout/LinedList"/>
    <dgm:cxn modelId="{3602A96E-1CF0-4F67-BF53-4BDD7540DC73}" srcId="{35491DD4-BD06-46E1-B928-81D1242962FA}" destId="{937B4F22-ED8F-4161-86D0-1A77E2846770}" srcOrd="2" destOrd="0" parTransId="{0979013B-BD67-4774-967A-F78E8DEE2D69}" sibTransId="{811FFA36-A7D5-408F-BA43-695823D5666E}"/>
    <dgm:cxn modelId="{92F20173-CF73-4BDC-A3AF-E52D942875B6}" srcId="{35491DD4-BD06-46E1-B928-81D1242962FA}" destId="{DCF47C79-D6CA-4420-88FB-07598F201945}" srcOrd="4" destOrd="0" parTransId="{F5477897-DF6D-4CF7-BE66-B63440C1E174}" sibTransId="{7B5BA74F-ECFB-4EBC-A7EC-55AE56018DB8}"/>
    <dgm:cxn modelId="{40A00374-356D-4788-9AD1-7465707CFB39}" srcId="{35491DD4-BD06-46E1-B928-81D1242962FA}" destId="{B7236A32-EAE3-43D4-926A-0EDBA2196DFE}" srcOrd="1" destOrd="0" parTransId="{C8C1F579-7DD1-487A-B464-6D881AC07D68}" sibTransId="{2B1FE628-2AD5-42E8-B8B0-A48C170ECC9D}"/>
    <dgm:cxn modelId="{7FA69255-7407-439F-881A-5ABD590D15AD}" type="presOf" srcId="{A6C52A2F-31E0-436C-A630-F2752D0F6DF9}" destId="{A05E1994-61AE-4160-B109-9EED39367FE7}" srcOrd="0" destOrd="0" presId="urn:microsoft.com/office/officeart/2008/layout/LinedList"/>
    <dgm:cxn modelId="{4817A977-5420-41E9-8CD0-8F259A950985}" srcId="{35491DD4-BD06-46E1-B928-81D1242962FA}" destId="{75A9A2BA-D669-42B9-A0E6-B43C3A282EC0}" srcOrd="0" destOrd="0" parTransId="{3AFDF16B-3C3F-48F2-AC64-A189C358D922}" sibTransId="{0A8E1C5A-5F5A-4BB3-B09F-B19E178A629F}"/>
    <dgm:cxn modelId="{77C6207F-B616-45B1-AD83-D483477C0BDD}" type="presOf" srcId="{35491DD4-BD06-46E1-B928-81D1242962FA}" destId="{583FF434-C246-4F64-AEE8-743CCE768913}" srcOrd="0" destOrd="0" presId="urn:microsoft.com/office/officeart/2008/layout/LinedList"/>
    <dgm:cxn modelId="{F91227D7-4C39-4C7F-BCA3-522297261BE0}" type="presOf" srcId="{937B4F22-ED8F-4161-86D0-1A77E2846770}" destId="{A24BA43D-BE5A-420B-ABC0-96D170D8B342}" srcOrd="0" destOrd="0" presId="urn:microsoft.com/office/officeart/2008/layout/LinedList"/>
    <dgm:cxn modelId="{785D96DF-D173-4A44-A646-5972B60A9A82}" srcId="{35491DD4-BD06-46E1-B928-81D1242962FA}" destId="{A6C52A2F-31E0-436C-A630-F2752D0F6DF9}" srcOrd="3" destOrd="0" parTransId="{E8896748-4492-4198-BC9F-7785B08ECB0C}" sibTransId="{D8009326-82CE-4B07-9A27-7164669989FE}"/>
    <dgm:cxn modelId="{584D7987-3698-42C8-8ED6-3F941D61B664}" type="presParOf" srcId="{583FF434-C246-4F64-AEE8-743CCE768913}" destId="{ABFE0BE0-12D5-4036-B1E8-1391DAFB8130}" srcOrd="0" destOrd="0" presId="urn:microsoft.com/office/officeart/2008/layout/LinedList"/>
    <dgm:cxn modelId="{50EA9796-72FA-413D-B3EE-8FAD72D7AABE}" type="presParOf" srcId="{583FF434-C246-4F64-AEE8-743CCE768913}" destId="{3815275A-1184-47F4-82CF-6B2EB6E2A9ED}" srcOrd="1" destOrd="0" presId="urn:microsoft.com/office/officeart/2008/layout/LinedList"/>
    <dgm:cxn modelId="{9F9B5E97-4DE2-4E48-BD2B-6F2358618221}" type="presParOf" srcId="{3815275A-1184-47F4-82CF-6B2EB6E2A9ED}" destId="{DAC47943-5613-4845-8D4B-11EAC86DFF85}" srcOrd="0" destOrd="0" presId="urn:microsoft.com/office/officeart/2008/layout/LinedList"/>
    <dgm:cxn modelId="{5D98DD5C-F125-4AFE-97BF-F2B4CBF10799}" type="presParOf" srcId="{3815275A-1184-47F4-82CF-6B2EB6E2A9ED}" destId="{131BE004-F971-468B-BB36-5B54436964D2}" srcOrd="1" destOrd="0" presId="urn:microsoft.com/office/officeart/2008/layout/LinedList"/>
    <dgm:cxn modelId="{E457D2BC-8C69-4F47-A017-34E7A4297F07}" type="presParOf" srcId="{583FF434-C246-4F64-AEE8-743CCE768913}" destId="{666E209E-70B8-4036-A105-E26E7A87709E}" srcOrd="2" destOrd="0" presId="urn:microsoft.com/office/officeart/2008/layout/LinedList"/>
    <dgm:cxn modelId="{B00F085D-D1E7-4BED-9A39-3DA110132287}" type="presParOf" srcId="{583FF434-C246-4F64-AEE8-743CCE768913}" destId="{451D9F33-86F9-422C-A185-6A799065ECAE}" srcOrd="3" destOrd="0" presId="urn:microsoft.com/office/officeart/2008/layout/LinedList"/>
    <dgm:cxn modelId="{5819D1E0-E59F-4534-B8B1-FDA2E3E8163D}" type="presParOf" srcId="{451D9F33-86F9-422C-A185-6A799065ECAE}" destId="{CF41621E-85EA-4669-89A1-C466EE942AC1}" srcOrd="0" destOrd="0" presId="urn:microsoft.com/office/officeart/2008/layout/LinedList"/>
    <dgm:cxn modelId="{3ED1CFAA-140A-44FB-97DA-57B4A4F8F3B5}" type="presParOf" srcId="{451D9F33-86F9-422C-A185-6A799065ECAE}" destId="{AE158627-4C7A-4158-AED9-4B0474A19F55}" srcOrd="1" destOrd="0" presId="urn:microsoft.com/office/officeart/2008/layout/LinedList"/>
    <dgm:cxn modelId="{E86AA1DD-6120-4682-B473-2A2F90A73014}" type="presParOf" srcId="{583FF434-C246-4F64-AEE8-743CCE768913}" destId="{228B1943-431C-4CDB-A82B-0CDD933558E8}" srcOrd="4" destOrd="0" presId="urn:microsoft.com/office/officeart/2008/layout/LinedList"/>
    <dgm:cxn modelId="{DD53E464-5CA3-4D5D-A4DB-BD6D94209146}" type="presParOf" srcId="{583FF434-C246-4F64-AEE8-743CCE768913}" destId="{7756B69B-DE61-4210-8BFA-E9007AFD6EA4}" srcOrd="5" destOrd="0" presId="urn:microsoft.com/office/officeart/2008/layout/LinedList"/>
    <dgm:cxn modelId="{A26BFA90-D3CB-403D-8EB1-709E887E04F4}" type="presParOf" srcId="{7756B69B-DE61-4210-8BFA-E9007AFD6EA4}" destId="{A24BA43D-BE5A-420B-ABC0-96D170D8B342}" srcOrd="0" destOrd="0" presId="urn:microsoft.com/office/officeart/2008/layout/LinedList"/>
    <dgm:cxn modelId="{68BDEDB2-E531-4905-9F9D-F0A20AABE1F6}" type="presParOf" srcId="{7756B69B-DE61-4210-8BFA-E9007AFD6EA4}" destId="{60AF3657-309B-4155-A3F8-46D39ECCABDD}" srcOrd="1" destOrd="0" presId="urn:microsoft.com/office/officeart/2008/layout/LinedList"/>
    <dgm:cxn modelId="{48836D58-BD8F-4E3D-9286-3AC217088B42}" type="presParOf" srcId="{583FF434-C246-4F64-AEE8-743CCE768913}" destId="{BB97F4C3-0315-49F6-8AF1-78244892EC8D}" srcOrd="6" destOrd="0" presId="urn:microsoft.com/office/officeart/2008/layout/LinedList"/>
    <dgm:cxn modelId="{AC27417D-9CDE-4AB7-9934-3A3F62160835}" type="presParOf" srcId="{583FF434-C246-4F64-AEE8-743CCE768913}" destId="{0DFD797C-CB57-4891-AAD1-D052DE7384FC}" srcOrd="7" destOrd="0" presId="urn:microsoft.com/office/officeart/2008/layout/LinedList"/>
    <dgm:cxn modelId="{F5216658-FCE3-4186-8E86-EC09172B7EED}" type="presParOf" srcId="{0DFD797C-CB57-4891-AAD1-D052DE7384FC}" destId="{A05E1994-61AE-4160-B109-9EED39367FE7}" srcOrd="0" destOrd="0" presId="urn:microsoft.com/office/officeart/2008/layout/LinedList"/>
    <dgm:cxn modelId="{4CEB820F-0C0D-497F-87EE-83EFFEE669A9}" type="presParOf" srcId="{0DFD797C-CB57-4891-AAD1-D052DE7384FC}" destId="{C192355F-FD7C-453A-BB5D-3FA4D3E95A9E}" srcOrd="1" destOrd="0" presId="urn:microsoft.com/office/officeart/2008/layout/LinedList"/>
    <dgm:cxn modelId="{72E212DF-6752-43B4-8B27-6F29F3A2D214}" type="presParOf" srcId="{583FF434-C246-4F64-AEE8-743CCE768913}" destId="{0CCDBD05-57FF-4209-B180-C0FFC42F72FD}" srcOrd="8" destOrd="0" presId="urn:microsoft.com/office/officeart/2008/layout/LinedList"/>
    <dgm:cxn modelId="{EFFA16E0-9F01-4654-91E5-C72DBCD7FDC8}" type="presParOf" srcId="{583FF434-C246-4F64-AEE8-743CCE768913}" destId="{F5BA1A1A-9F61-411B-8EE5-4177A8E77555}" srcOrd="9" destOrd="0" presId="urn:microsoft.com/office/officeart/2008/layout/LinedList"/>
    <dgm:cxn modelId="{F26175E9-BBF8-4980-8CEC-2FC66D7D878D}" type="presParOf" srcId="{F5BA1A1A-9F61-411B-8EE5-4177A8E77555}" destId="{B6B864BA-A792-4FF3-956B-9C62B2F7D94C}" srcOrd="0" destOrd="0" presId="urn:microsoft.com/office/officeart/2008/layout/LinedList"/>
    <dgm:cxn modelId="{D6A06A68-9F6C-4E9F-8163-D0AF24F607E9}" type="presParOf" srcId="{F5BA1A1A-9F61-411B-8EE5-4177A8E77555}" destId="{2497B6FF-2EF3-4807-A35A-6117C726A42B}" srcOrd="1" destOrd="0" presId="urn:microsoft.com/office/officeart/2008/layout/LinedList"/>
    <dgm:cxn modelId="{801106CC-D9CC-49D6-85B7-F04DA9222C65}" type="presParOf" srcId="{583FF434-C246-4F64-AEE8-743CCE768913}" destId="{F4A0134C-330B-4773-802D-98FE235F4625}" srcOrd="10" destOrd="0" presId="urn:microsoft.com/office/officeart/2008/layout/LinedList"/>
    <dgm:cxn modelId="{74B0FD37-CADB-4C05-A91B-9D831F95280C}" type="presParOf" srcId="{583FF434-C246-4F64-AEE8-743CCE768913}" destId="{D7E6C7EF-8152-4C70-84CF-151039925BF9}" srcOrd="11" destOrd="0" presId="urn:microsoft.com/office/officeart/2008/layout/LinedList"/>
    <dgm:cxn modelId="{B44B5291-15EC-4B0E-B032-6DF96E7F5166}" type="presParOf" srcId="{D7E6C7EF-8152-4C70-84CF-151039925BF9}" destId="{80214671-C060-4C79-9B8F-3ACD825E1317}" srcOrd="0" destOrd="0" presId="urn:microsoft.com/office/officeart/2008/layout/LinedList"/>
    <dgm:cxn modelId="{6BD1FFFA-8CF1-4142-85BE-789FF76A7F41}" type="presParOf" srcId="{D7E6C7EF-8152-4C70-84CF-151039925BF9}" destId="{44D9589B-2A16-4C35-9C20-88BB7A92E4F8}"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E0BE0-12D5-4036-B1E8-1391DAFB8130}">
      <dsp:nvSpPr>
        <dsp:cNvPr id="0" name=""/>
        <dsp:cNvSpPr/>
      </dsp:nvSpPr>
      <dsp:spPr>
        <a:xfrm>
          <a:off x="0" y="2120"/>
          <a:ext cx="11888332"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C47943-5613-4845-8D4B-11EAC86DFF85}">
      <dsp:nvSpPr>
        <dsp:cNvPr id="0" name=""/>
        <dsp:cNvSpPr/>
      </dsp:nvSpPr>
      <dsp:spPr>
        <a:xfrm>
          <a:off x="0" y="2120"/>
          <a:ext cx="11888332" cy="72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rPr>
            <a:t>Citizen Development</a:t>
          </a:r>
        </a:p>
      </dsp:txBody>
      <dsp:txXfrm>
        <a:off x="0" y="2120"/>
        <a:ext cx="11888332" cy="723193"/>
      </dsp:txXfrm>
    </dsp:sp>
    <dsp:sp modelId="{666E209E-70B8-4036-A105-E26E7A87709E}">
      <dsp:nvSpPr>
        <dsp:cNvPr id="0" name=""/>
        <dsp:cNvSpPr/>
      </dsp:nvSpPr>
      <dsp:spPr>
        <a:xfrm>
          <a:off x="0" y="725313"/>
          <a:ext cx="11888332" cy="0"/>
        </a:xfrm>
        <a:prstGeom prst="line">
          <a:avLst/>
        </a:prstGeom>
        <a:solidFill>
          <a:schemeClr val="accent4">
            <a:hueOff val="-395294"/>
            <a:satOff val="-20000"/>
            <a:lumOff val="-980"/>
            <a:alphaOff val="0"/>
          </a:schemeClr>
        </a:solidFill>
        <a:ln w="10795" cap="flat" cmpd="sng" algn="ctr">
          <a:solidFill>
            <a:schemeClr val="accent4">
              <a:hueOff val="-395294"/>
              <a:satOff val="-20000"/>
              <a:lumOff val="-9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41621E-85EA-4669-89A1-C466EE942AC1}">
      <dsp:nvSpPr>
        <dsp:cNvPr id="0" name=""/>
        <dsp:cNvSpPr/>
      </dsp:nvSpPr>
      <dsp:spPr>
        <a:xfrm>
          <a:off x="0" y="725313"/>
          <a:ext cx="11888332" cy="72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effectLst/>
            </a:rPr>
            <a:t>PowerApps</a:t>
          </a:r>
          <a:endParaRPr lang="en-US" sz="2800" kern="1200" dirty="0">
            <a:effectLst/>
          </a:endParaRPr>
        </a:p>
      </dsp:txBody>
      <dsp:txXfrm>
        <a:off x="0" y="725313"/>
        <a:ext cx="11888332" cy="723193"/>
      </dsp:txXfrm>
    </dsp:sp>
    <dsp:sp modelId="{228B1943-431C-4CDB-A82B-0CDD933558E8}">
      <dsp:nvSpPr>
        <dsp:cNvPr id="0" name=""/>
        <dsp:cNvSpPr/>
      </dsp:nvSpPr>
      <dsp:spPr>
        <a:xfrm>
          <a:off x="0" y="1448506"/>
          <a:ext cx="11888332" cy="0"/>
        </a:xfrm>
        <a:prstGeom prst="line">
          <a:avLst/>
        </a:prstGeom>
        <a:solidFill>
          <a:schemeClr val="accent4">
            <a:hueOff val="-790587"/>
            <a:satOff val="-40000"/>
            <a:lumOff val="-1961"/>
            <a:alphaOff val="0"/>
          </a:schemeClr>
        </a:solidFill>
        <a:ln w="10795" cap="flat" cmpd="sng" algn="ctr">
          <a:solidFill>
            <a:schemeClr val="accent4">
              <a:hueOff val="-790587"/>
              <a:satOff val="-40000"/>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4BA43D-BE5A-420B-ABC0-96D170D8B342}">
      <dsp:nvSpPr>
        <dsp:cNvPr id="0" name=""/>
        <dsp:cNvSpPr/>
      </dsp:nvSpPr>
      <dsp:spPr>
        <a:xfrm>
          <a:off x="0" y="1448506"/>
          <a:ext cx="11888332" cy="72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rPr>
            <a:t>Microsoft Flow</a:t>
          </a:r>
        </a:p>
      </dsp:txBody>
      <dsp:txXfrm>
        <a:off x="0" y="1448506"/>
        <a:ext cx="11888332" cy="723193"/>
      </dsp:txXfrm>
    </dsp:sp>
    <dsp:sp modelId="{BB97F4C3-0315-49F6-8AF1-78244892EC8D}">
      <dsp:nvSpPr>
        <dsp:cNvPr id="0" name=""/>
        <dsp:cNvSpPr/>
      </dsp:nvSpPr>
      <dsp:spPr>
        <a:xfrm>
          <a:off x="0" y="2171699"/>
          <a:ext cx="11888332" cy="0"/>
        </a:xfrm>
        <a:prstGeom prst="line">
          <a:avLst/>
        </a:prstGeom>
        <a:solidFill>
          <a:schemeClr val="accent4">
            <a:hueOff val="-1185881"/>
            <a:satOff val="-60000"/>
            <a:lumOff val="-2941"/>
            <a:alphaOff val="0"/>
          </a:schemeClr>
        </a:solidFill>
        <a:ln w="10795" cap="flat" cmpd="sng" algn="ctr">
          <a:solidFill>
            <a:schemeClr val="accent4">
              <a:hueOff val="-1185881"/>
              <a:satOff val="-60000"/>
              <a:lumOff val="-29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5E1994-61AE-4160-B109-9EED39367FE7}">
      <dsp:nvSpPr>
        <dsp:cNvPr id="0" name=""/>
        <dsp:cNvSpPr/>
      </dsp:nvSpPr>
      <dsp:spPr>
        <a:xfrm>
          <a:off x="0" y="2171700"/>
          <a:ext cx="11888332" cy="72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rPr>
            <a:t>Common Data Service</a:t>
          </a:r>
        </a:p>
      </dsp:txBody>
      <dsp:txXfrm>
        <a:off x="0" y="2171700"/>
        <a:ext cx="11888332" cy="723193"/>
      </dsp:txXfrm>
    </dsp:sp>
    <dsp:sp modelId="{0CCDBD05-57FF-4209-B180-C0FFC42F72FD}">
      <dsp:nvSpPr>
        <dsp:cNvPr id="0" name=""/>
        <dsp:cNvSpPr/>
      </dsp:nvSpPr>
      <dsp:spPr>
        <a:xfrm>
          <a:off x="0" y="2894893"/>
          <a:ext cx="11888332" cy="0"/>
        </a:xfrm>
        <a:prstGeom prst="line">
          <a:avLst/>
        </a:prstGeom>
        <a:solidFill>
          <a:schemeClr val="accent4">
            <a:hueOff val="-1581174"/>
            <a:satOff val="-80000"/>
            <a:lumOff val="-3922"/>
            <a:alphaOff val="0"/>
          </a:schemeClr>
        </a:solidFill>
        <a:ln w="10795" cap="flat" cmpd="sng" algn="ctr">
          <a:solidFill>
            <a:schemeClr val="accent4">
              <a:hueOff val="-1581174"/>
              <a:satOff val="-80000"/>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B864BA-A792-4FF3-956B-9C62B2F7D94C}">
      <dsp:nvSpPr>
        <dsp:cNvPr id="0" name=""/>
        <dsp:cNvSpPr/>
      </dsp:nvSpPr>
      <dsp:spPr>
        <a:xfrm>
          <a:off x="0" y="2894893"/>
          <a:ext cx="11888332" cy="72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effectLst/>
            </a:rPr>
            <a:t>Customer Stories (lecture only)</a:t>
          </a:r>
          <a:endParaRPr lang="en-US" sz="2800" kern="1200" dirty="0">
            <a:effectLst/>
          </a:endParaRPr>
        </a:p>
      </dsp:txBody>
      <dsp:txXfrm>
        <a:off x="0" y="2894893"/>
        <a:ext cx="11888332" cy="723193"/>
      </dsp:txXfrm>
    </dsp:sp>
    <dsp:sp modelId="{F4A0134C-330B-4773-802D-98FE235F4625}">
      <dsp:nvSpPr>
        <dsp:cNvPr id="0" name=""/>
        <dsp:cNvSpPr/>
      </dsp:nvSpPr>
      <dsp:spPr>
        <a:xfrm>
          <a:off x="0" y="3618086"/>
          <a:ext cx="11888332" cy="0"/>
        </a:xfrm>
        <a:prstGeom prst="line">
          <a:avLst/>
        </a:prstGeom>
        <a:solidFill>
          <a:schemeClr val="accent4">
            <a:hueOff val="-1976468"/>
            <a:satOff val="-100000"/>
            <a:lumOff val="-4902"/>
            <a:alphaOff val="0"/>
          </a:schemeClr>
        </a:solidFill>
        <a:ln w="10795" cap="flat" cmpd="sng" algn="ctr">
          <a:solidFill>
            <a:schemeClr val="accent4">
              <a:hueOff val="-1976468"/>
              <a:satOff val="-100000"/>
              <a:lumOff val="-49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214671-C060-4C79-9B8F-3ACD825E1317}">
      <dsp:nvSpPr>
        <dsp:cNvPr id="0" name=""/>
        <dsp:cNvSpPr/>
      </dsp:nvSpPr>
      <dsp:spPr>
        <a:xfrm>
          <a:off x="0" y="3618086"/>
          <a:ext cx="11888332" cy="72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effectLst/>
            </a:rPr>
            <a:t>Q &amp; A </a:t>
          </a:r>
        </a:p>
      </dsp:txBody>
      <dsp:txXfrm>
        <a:off x="0" y="3618086"/>
        <a:ext cx="11888332" cy="7231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11/25/2018 5:16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11/25/2018 5:15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11/25/2018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C+E US Roadshow Beyond //build</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948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6317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17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0857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0152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320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6773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8720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8136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438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46525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Microsoft Flow is a SaaS services that helps you </a:t>
            </a:r>
            <a:r>
              <a:rPr lang="en-US" sz="1200" b="1" dirty="0">
                <a:latin typeface="Segoe UI Light" panose="020B0502040204020203" pitchFamily="34" charset="0"/>
                <a:cs typeface="Segoe UI Light" panose="020B0502040204020203" pitchFamily="34" charset="0"/>
              </a:rPr>
              <a:t>work smarter </a:t>
            </a:r>
            <a:r>
              <a:rPr lang="en-US" sz="1200" dirty="0">
                <a:latin typeface="Segoe UI Light" panose="020B0502040204020203" pitchFamily="34" charset="0"/>
                <a:cs typeface="Segoe UI Light" panose="020B0502040204020203" pitchFamily="34" charset="0"/>
              </a:rPr>
              <a:t>by automating workflow across you’re a growing number</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apps and services</a:t>
            </a:r>
            <a:r>
              <a:rPr lang="en-US" sz="1200" baseline="0" dirty="0">
                <a:latin typeface="Segoe UI Light" panose="020B0502040204020203" pitchFamily="34" charset="0"/>
                <a:cs typeface="Segoe UI Light" panose="020B0502040204020203" pitchFamily="34" charset="0"/>
              </a:rPr>
              <a:t> that business users </a:t>
            </a:r>
            <a:r>
              <a:rPr lang="en-US" sz="1200" dirty="0">
                <a:latin typeface="Segoe UI Light" panose="020B0502040204020203" pitchFamily="34" charset="0"/>
                <a:cs typeface="Segoe UI Light" panose="020B0502040204020203" pitchFamily="34" charset="0"/>
              </a:rPr>
              <a:t>rely 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Streamline approvals and get instant alerts.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Microsoft Flow makes it possible to automate all of these scenarios and more.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3905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106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4334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1281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493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054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012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PowerApps and Microsoft Flow enable richer extensible scenarios for Dynamics 365 customers</a:t>
            </a:r>
          </a:p>
          <a:p>
            <a:r>
              <a:rPr lang="en-US" sz="900" kern="1200">
                <a:solidFill>
                  <a:schemeClr val="tx1"/>
                </a:solidFill>
                <a:effectLst/>
                <a:latin typeface="Segoe UI Light" pitchFamily="34" charset="0"/>
                <a:ea typeface="+mn-ea"/>
                <a:cs typeface="+mn-cs"/>
              </a:rPr>
              <a:t> </a:t>
            </a:r>
          </a:p>
          <a:p>
            <a:pPr marL="171450" indent="-171450" rtl="0" fontAlgn="ctr">
              <a:buFont typeface="Arial" panose="020B0604020202020204" pitchFamily="34" charset="0"/>
              <a:buChar char="•"/>
            </a:pPr>
            <a:r>
              <a:rPr lang="en-US" sz="900" kern="1200">
                <a:solidFill>
                  <a:schemeClr val="tx1"/>
                </a:solidFill>
                <a:effectLst/>
                <a:latin typeface="Segoe UI Light" pitchFamily="34" charset="0"/>
                <a:ea typeface="+mn-ea"/>
                <a:cs typeface="+mn-cs"/>
              </a:rPr>
              <a:t>It enables users other than central IT admins to build visual, role and tasks specific applications </a:t>
            </a:r>
          </a:p>
          <a:p>
            <a:pPr marL="171450" indent="-171450" rtl="0" fontAlgn="ctr">
              <a:buFont typeface="Arial" panose="020B0604020202020204" pitchFamily="34" charset="0"/>
              <a:buChar char="•"/>
            </a:pPr>
            <a:r>
              <a:rPr lang="en-US" sz="900" kern="1200">
                <a:solidFill>
                  <a:schemeClr val="tx1"/>
                </a:solidFill>
                <a:effectLst/>
                <a:latin typeface="Segoe UI Light" pitchFamily="34" charset="0"/>
                <a:ea typeface="+mn-ea"/>
                <a:cs typeface="+mn-cs"/>
              </a:rPr>
              <a:t>Extends the capabilities for D365 and allows you to build apps across multiple data sources, easily combining the Dynamics 365 data with other sources</a:t>
            </a:r>
          </a:p>
          <a:p>
            <a:pPr marL="171450" indent="-171450" rtl="0" fontAlgn="ctr">
              <a:buFont typeface="Arial" panose="020B0604020202020204" pitchFamily="34" charset="0"/>
              <a:buChar char="•"/>
            </a:pPr>
            <a:r>
              <a:rPr lang="en-US" sz="900" kern="1200">
                <a:solidFill>
                  <a:schemeClr val="tx1"/>
                </a:solidFill>
                <a:effectLst/>
                <a:latin typeface="Segoe UI Light" pitchFamily="34" charset="0"/>
                <a:ea typeface="+mn-ea"/>
                <a:cs typeface="+mn-cs"/>
              </a:rPr>
              <a:t>Integrate Dynamics 365 events with 160+ Apps and service to enable build more sophisticated workflows</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dirty="0">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848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5306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And that’s not just theory – thousands of makers and even more users are taking advantage of the platform today.</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 currently have over 1M+ Monthly active users for PowerApps and Flow and over 213K organization that are using PowerApps and Flow in less then one year! </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Clearly these services fulling an unmet need! </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663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B09847-1150-481B-B446-3E860B4192E8}" type="slidenum">
              <a:rPr lang="en-US" smtClean="0"/>
              <a:t>3</a:t>
            </a:fld>
            <a:endParaRPr lang="en-US"/>
          </a:p>
        </p:txBody>
      </p:sp>
    </p:spTree>
    <p:extLst>
      <p:ext uri="{BB962C8B-B14F-4D97-AF65-F5344CB8AC3E}">
        <p14:creationId xmlns:p14="http://schemas.microsoft.com/office/powerpoint/2010/main" val="29888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around the world are address problems from simple to advanced. From simple timesheet and survey applications advanced application managing car bidding process in car auctions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339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Mehdi: Add list of Apps with icons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11/25/2018 5:15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61350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83C9CD-37C6-4B53-B210-CC8F66F9049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5973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843A5E2-72BF-4A4D-8E2C-055703D2046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9952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843A5E2-72BF-4A4D-8E2C-055703D2046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4285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843A5E2-72BF-4A4D-8E2C-055703D2046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0619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843A5E2-72BF-4A4D-8E2C-055703D2046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970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43A5E2-72BF-4A4D-8E2C-055703D20464}" type="datetime8">
              <a:rPr lang="en-US" smtClean="0"/>
              <a:t>11/25/2018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89242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83C9CD-37C6-4B53-B210-CC8F66F90493}" type="datetime8">
              <a:rPr lang="en-US" smtClean="0"/>
              <a:t>11/25/2018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74227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3A5E2-72BF-4A4D-8E2C-055703D20464}" type="datetime8">
              <a:rPr lang="en-US" smtClean="0"/>
              <a:t>11/25/2018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367634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FF4A3C8B-716E-46EE-9671-00E6814F38DE}" type="slidenum">
              <a:rPr lang="en-US" smtClean="0"/>
              <a:t>4</a:t>
            </a:fld>
            <a:endParaRPr lang="en-US"/>
          </a:p>
        </p:txBody>
      </p:sp>
    </p:spTree>
    <p:extLst>
      <p:ext uri="{BB962C8B-B14F-4D97-AF65-F5344CB8AC3E}">
        <p14:creationId xmlns:p14="http://schemas.microsoft.com/office/powerpoint/2010/main" val="382640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3A5E2-72BF-4A4D-8E2C-055703D20464}" type="datetime8">
              <a:rPr lang="en-US" smtClean="0"/>
              <a:t>11/25/2018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791317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3A5E2-72BF-4A4D-8E2C-055703D20464}" type="datetime8">
              <a:rPr lang="en-US" smtClean="0"/>
              <a:t>11/25/2018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286261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3A5E2-72BF-4A4D-8E2C-055703D20464}" type="datetime8">
              <a:rPr lang="en-US" smtClean="0"/>
              <a:t>11/25/2018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55815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3A5E2-72BF-4A4D-8E2C-055703D20464}" type="datetime8">
              <a:rPr lang="en-US" smtClean="0"/>
              <a:t>11/25/2018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833615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3A5E2-72BF-4A4D-8E2C-055703D20464}" type="datetime8">
              <a:rPr lang="en-US" smtClean="0"/>
              <a:t>11/25/2018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31305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11/25/2018 5:15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85510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264796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237068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1730363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11/25/2018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85606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de-DE" sz="1200">
                <a:gradFill>
                  <a:gsLst>
                    <a:gs pos="2917">
                      <a:schemeClr val="tx1"/>
                    </a:gs>
                    <a:gs pos="30000">
                      <a:schemeClr val="tx1"/>
                    </a:gs>
                  </a:gsLst>
                  <a:lin ang="5400000" scaled="0"/>
                </a:gradFill>
              </a:rPr>
              <a:t>The Developement and Raise of the Citizen Developer is based on two major themse:</a:t>
            </a:r>
          </a:p>
          <a:p>
            <a:pPr>
              <a:lnSpc>
                <a:spcPct val="90000"/>
              </a:lnSpc>
              <a:spcAft>
                <a:spcPts val="600"/>
              </a:spcAft>
            </a:pPr>
            <a:endParaRPr lang="de-DE" sz="12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de-DE" sz="1200">
                <a:solidFill>
                  <a:srgbClr val="A80000"/>
                </a:solidFill>
              </a:rPr>
              <a:t>Disstatisfaction with current Service: we can do it better – we know the processes</a:t>
            </a:r>
          </a:p>
          <a:p>
            <a:pPr marL="342900" indent="-342900">
              <a:lnSpc>
                <a:spcPct val="90000"/>
              </a:lnSpc>
              <a:spcAft>
                <a:spcPts val="600"/>
              </a:spcAft>
              <a:buFont typeface="Arial" panose="020B0604020202020204" pitchFamily="34" charset="0"/>
              <a:buChar char="•"/>
            </a:pPr>
            <a:r>
              <a:rPr lang="de-DE" sz="1200">
                <a:solidFill>
                  <a:srgbClr val="00B050"/>
                </a:solidFill>
              </a:rPr>
              <a:t>New Potential surfacing</a:t>
            </a:r>
          </a:p>
          <a:p>
            <a:endParaRPr lang="de-CH"/>
          </a:p>
        </p:txBody>
      </p:sp>
      <p:sp>
        <p:nvSpPr>
          <p:cNvPr id="4" name="Slide Number Placeholder 3"/>
          <p:cNvSpPr>
            <a:spLocks noGrp="1"/>
          </p:cNvSpPr>
          <p:nvPr>
            <p:ph type="sldNum" sz="quarter" idx="10"/>
          </p:nvPr>
        </p:nvSpPr>
        <p:spPr/>
        <p:txBody>
          <a:bodyPr/>
          <a:lstStyle/>
          <a:p>
            <a:fld id="{FF4A3C8B-716E-46EE-9671-00E6814F38DE}" type="slidenum">
              <a:rPr lang="en-US" smtClean="0"/>
              <a:t>5</a:t>
            </a:fld>
            <a:endParaRPr lang="en-US"/>
          </a:p>
        </p:txBody>
      </p:sp>
    </p:spTree>
    <p:extLst>
      <p:ext uri="{BB962C8B-B14F-4D97-AF65-F5344CB8AC3E}">
        <p14:creationId xmlns:p14="http://schemas.microsoft.com/office/powerpoint/2010/main" val="36212694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8689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are also bringing more </a:t>
            </a:r>
            <a:r>
              <a:rPr lang="en-US" sz="900" kern="1200" dirty="0" err="1">
                <a:solidFill>
                  <a:schemeClr val="tx1"/>
                </a:solidFill>
                <a:effectLst/>
                <a:latin typeface="Segoe UI Light" pitchFamily="34" charset="0"/>
                <a:ea typeface="+mn-ea"/>
                <a:cs typeface="+mn-cs"/>
              </a:rPr>
              <a:t>technolog</a:t>
            </a:r>
            <a:r>
              <a:rPr lang="en-US" sz="900" kern="1200" dirty="0">
                <a:solidFill>
                  <a:schemeClr val="tx1"/>
                </a:solidFill>
                <a:effectLst/>
                <a:latin typeface="Segoe UI Light" pitchFamily="34" charset="0"/>
                <a:ea typeface="+mn-ea"/>
                <a:cs typeface="+mn-cs"/>
              </a:rPr>
              <a:t> to the PowerApps platform</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get us started, Server side logic will come PowerApps will come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hat means current customers can take advantage of validation rules and other logic that’s already in place in Dynamics 365, and net new creators can easily add these rules to their entities in CDS. I know there has been a lot of demand for this from the Access community and we are excited about adding this capability early next year.</a:t>
            </a:r>
          </a:p>
          <a:p>
            <a:pPr defTabSz="950464">
              <a:spcAft>
                <a:spcPts val="346"/>
              </a:spcAft>
              <a:defRPr/>
            </a:pPr>
            <a:endParaRPr lang="en-US" kern="0" spc="-31" dirty="0">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3409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We’re also bringing a new way of building apps to PowerApps. We are excited to add the concept of model-driven apps to PowerApps.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current type of applications you develop in PowerApps we will call canvas apps. In Canvas apps it is all about creating experiences for users screen by screen with complete control over what a user sees; great for task or role specific apps.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However, some apps really revolve more around entities, forms and business processes that orchestrate what users should see.</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With model driven apps we now will provide this style of app creation in PowerApps, based on technology from Dynamics 365.</a:t>
            </a:r>
          </a:p>
          <a:p>
            <a:endParaRPr lang="en-US" sz="900" kern="1200" dirty="0">
              <a:solidFill>
                <a:schemeClr val="tx1"/>
              </a:solidFill>
              <a:effectLst/>
              <a:latin typeface="Segoe UI Light" pitchFamily="34" charset="0"/>
              <a:ea typeface="+mn-ea"/>
              <a:cs typeface="+mn-cs"/>
            </a:endParaRPr>
          </a:p>
          <a:p>
            <a:pPr defTabSz="950464">
              <a:spcAft>
                <a:spcPts val="346"/>
              </a:spcAft>
              <a:defRPr/>
            </a:pPr>
            <a:endParaRPr lang="en-US" kern="0" spc="-31" dirty="0">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22634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kern="0" spc="-31" dirty="0">
                <a:gradFill>
                  <a:gsLst>
                    <a:gs pos="97872">
                      <a:schemeClr val="tx1"/>
                    </a:gs>
                    <a:gs pos="76000">
                      <a:schemeClr val="tx1"/>
                    </a:gs>
                  </a:gsLst>
                  <a:lin ang="5400000" scaled="0"/>
                </a:gradFill>
                <a:cs typeface="Segoe UI Semibold" panose="020B0702040204020203" pitchFamily="34" charset="0"/>
              </a:rPr>
              <a:t>One key capability used in Model driven apps are Business Process Flows. You will be able to visually define business processes that interact with your forms, making it super easy for users to follow a business process </a:t>
            </a:r>
          </a:p>
          <a:p>
            <a:pPr defTabSz="950464">
              <a:spcAft>
                <a:spcPts val="346"/>
              </a:spcAft>
              <a:defRPr/>
            </a:pPr>
            <a:endParaRPr lang="en-US" kern="0" spc="-31" dirty="0">
              <a:gradFill>
                <a:gsLst>
                  <a:gs pos="97872">
                    <a:schemeClr val="tx1"/>
                  </a:gs>
                  <a:gs pos="76000">
                    <a:schemeClr val="tx1"/>
                  </a:gs>
                </a:gsLst>
                <a:lin ang="5400000" scaled="0"/>
              </a:gradFill>
              <a:cs typeface="Segoe UI Semibold" panose="020B0702040204020203" pitchFamily="34" charset="0"/>
            </a:endParaRPr>
          </a:p>
          <a:p>
            <a:pPr defTabSz="950464">
              <a:spcAft>
                <a:spcPts val="346"/>
              </a:spcAft>
              <a:defRPr/>
            </a:pPr>
            <a:r>
              <a:rPr lang="en-US" kern="0" spc="-31" dirty="0">
                <a:gradFill>
                  <a:gsLst>
                    <a:gs pos="97872">
                      <a:schemeClr val="tx1"/>
                    </a:gs>
                    <a:gs pos="76000">
                      <a:schemeClr val="tx1"/>
                    </a:gs>
                  </a:gsLst>
                  <a:lin ang="5400000" scaled="0"/>
                </a:gradFill>
                <a:cs typeface="Segoe UI Semibold" panose="020B0702040204020203" pitchFamily="34" charset="0"/>
              </a:rPr>
              <a:t>The processes are centrally managed and so updating a business process will affect all users of that process.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464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5:15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6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5:15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90739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One of the key places where those power users are implementing their business processes today is of course </a:t>
            </a:r>
            <a:r>
              <a:rPr lang="en-US" sz="900" kern="1200" err="1">
                <a:solidFill>
                  <a:schemeClr val="tx1"/>
                </a:solidFill>
                <a:effectLst/>
                <a:latin typeface="Segoe UI Light" pitchFamily="34" charset="0"/>
                <a:ea typeface="+mn-ea"/>
                <a:cs typeface="+mn-cs"/>
              </a:rPr>
              <a:t>Sharepoint</a:t>
            </a:r>
            <a:r>
              <a:rPr lang="en-US" sz="900" kern="1200">
                <a:solidFill>
                  <a:schemeClr val="tx1"/>
                </a:solidFill>
                <a:effectLst/>
                <a:latin typeface="Segoe UI Light" pitchFamily="34" charset="0"/>
                <a:ea typeface="+mn-ea"/>
                <a:cs typeface="+mn-cs"/>
              </a:rPr>
              <a:t> and so even further empowering those users has been a key focus for PowerApps and Flow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baseline="0">
                <a:solidFill>
                  <a:schemeClr val="tx1"/>
                </a:solidFill>
                <a:effectLst/>
                <a:latin typeface="Segoe UI Light" pitchFamily="34" charset="0"/>
                <a:ea typeface="+mn-ea"/>
                <a:cs typeface="+mn-cs"/>
              </a:rPr>
              <a:t>It has been exhilarating to see those communities embrace the possibilities we are adding</a:t>
            </a:r>
            <a:endParaRPr lang="en-US" baseline="0"/>
          </a:p>
          <a:p>
            <a:endParaRPr lang="en-US" baseline="0"/>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5005385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PowerApps today is already natively integrated directly into </a:t>
            </a:r>
            <a:r>
              <a:rPr lang="en-US" kern="0" spc="-31" err="1">
                <a:gradFill>
                  <a:gsLst>
                    <a:gs pos="97872">
                      <a:schemeClr val="tx1"/>
                    </a:gs>
                    <a:gs pos="76000">
                      <a:schemeClr val="tx1"/>
                    </a:gs>
                  </a:gsLst>
                  <a:lin ang="5400000" scaled="0"/>
                </a:gradFill>
                <a:cs typeface="Segoe UI Semibold" panose="020B0702040204020203" pitchFamily="34" charset="0"/>
              </a:rPr>
              <a:t>Sharepoints</a:t>
            </a:r>
            <a:r>
              <a:rPr lang="en-US" kern="0" spc="-31">
                <a:gradFill>
                  <a:gsLst>
                    <a:gs pos="97872">
                      <a:schemeClr val="tx1"/>
                    </a:gs>
                    <a:gs pos="76000">
                      <a:schemeClr val="tx1"/>
                    </a:gs>
                  </a:gsLst>
                  <a:lin ang="5400000" scaled="0"/>
                </a:gradFill>
                <a:cs typeface="Segoe UI Semibold" panose="020B0702040204020203" pitchFamily="34" charset="0"/>
              </a:rPr>
              <a:t> Modern List experience. </a:t>
            </a: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it will automatically generate a three screen mobile apps for that </a:t>
            </a:r>
            <a:r>
              <a:rPr lang="en-US" kern="0" spc="-31" err="1">
                <a:gradFill>
                  <a:gsLst>
                    <a:gs pos="97872">
                      <a:schemeClr val="tx1"/>
                    </a:gs>
                    <a:gs pos="76000">
                      <a:schemeClr val="tx1"/>
                    </a:gs>
                  </a:gsLst>
                  <a:lin ang="5400000" scaled="0"/>
                </a:gradFill>
                <a:cs typeface="Segoe UI Semibold" panose="020B0702040204020203" pitchFamily="34" charset="0"/>
              </a:rPr>
              <a:t>sharepoint</a:t>
            </a:r>
            <a:r>
              <a:rPr lang="en-US" kern="0" spc="-31">
                <a:gradFill>
                  <a:gsLst>
                    <a:gs pos="97872">
                      <a:schemeClr val="tx1"/>
                    </a:gs>
                    <a:gs pos="76000">
                      <a:schemeClr val="tx1"/>
                    </a:gs>
                  </a:gsLst>
                  <a:lin ang="5400000" scaled="0"/>
                </a:gradFill>
                <a:cs typeface="Segoe UI Semibold" panose="020B0702040204020203" pitchFamily="34" charset="0"/>
              </a:rPr>
              <a:t> list, you can share with your co workers as easily as an office document.</a:t>
            </a: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The app itself runs on all mobile platforms as well as the web.</a:t>
            </a: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As you heard in James Philips’ keynote companies like GJ Pepsi or Seneca are using those capabilities to build amazing mobile apps that really helped transform their business and directly integrate </a:t>
            </a:r>
            <a:r>
              <a:rPr lang="en-US" kern="0" spc="-31" err="1">
                <a:gradFill>
                  <a:gsLst>
                    <a:gs pos="97872">
                      <a:schemeClr val="tx1"/>
                    </a:gs>
                    <a:gs pos="76000">
                      <a:schemeClr val="tx1"/>
                    </a:gs>
                  </a:gsLst>
                  <a:lin ang="5400000" scaled="0"/>
                </a:gradFill>
                <a:cs typeface="Segoe UI Semibold" panose="020B0702040204020203" pitchFamily="34" charset="0"/>
              </a:rPr>
              <a:t>Sharepoint</a:t>
            </a:r>
            <a:r>
              <a:rPr lang="en-US" kern="0" spc="-31">
                <a:gradFill>
                  <a:gsLst>
                    <a:gs pos="97872">
                      <a:schemeClr val="tx1"/>
                    </a:gs>
                    <a:gs pos="76000">
                      <a:schemeClr val="tx1"/>
                    </a:gs>
                  </a:gsLst>
                  <a:lin ang="5400000" scaled="0"/>
                </a:gradFill>
                <a:cs typeface="Segoe UI Semibold" panose="020B0702040204020203" pitchFamily="34" charset="0"/>
              </a:rPr>
              <a:t> and office into processes that so far were manual and paper based. All from within the business and having the people who own the process able to refine the apps as the process gets refined.</a:t>
            </a:r>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0325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Excited to announce we are taking this now to the next level by bringing the power of </a:t>
            </a:r>
            <a:r>
              <a:rPr lang="en-US" sz="900" kern="1200" err="1">
                <a:solidFill>
                  <a:schemeClr val="tx1"/>
                </a:solidFill>
                <a:effectLst/>
                <a:latin typeface="Segoe UI Light" pitchFamily="34" charset="0"/>
                <a:ea typeface="+mn-ea"/>
                <a:cs typeface="+mn-cs"/>
              </a:rPr>
              <a:t>POwerApps</a:t>
            </a:r>
            <a:r>
              <a:rPr lang="en-US" sz="900" kern="1200">
                <a:solidFill>
                  <a:schemeClr val="tx1"/>
                </a:solidFill>
                <a:effectLst/>
                <a:latin typeface="Segoe UI Light" pitchFamily="34" charset="0"/>
                <a:ea typeface="+mn-ea"/>
                <a:cs typeface="+mn-cs"/>
              </a:rPr>
              <a:t> to </a:t>
            </a:r>
            <a:r>
              <a:rPr lang="en-US" sz="900" kern="1200" err="1">
                <a:solidFill>
                  <a:schemeClr val="tx1"/>
                </a:solidFill>
                <a:effectLst/>
                <a:latin typeface="Segoe UI Light" pitchFamily="34" charset="0"/>
                <a:ea typeface="+mn-ea"/>
                <a:cs typeface="+mn-cs"/>
              </a:rPr>
              <a:t>Sharepoint</a:t>
            </a:r>
            <a:r>
              <a:rPr lang="en-US" sz="900" kern="1200">
                <a:solidFill>
                  <a:schemeClr val="tx1"/>
                </a:solidFill>
                <a:effectLst/>
                <a:latin typeface="Segoe UI Light" pitchFamily="34" charset="0"/>
                <a:ea typeface="+mn-ea"/>
                <a:cs typeface="+mn-cs"/>
              </a:rPr>
              <a:t> embedded forms, launching in October.</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So now you can use </a:t>
            </a:r>
            <a:r>
              <a:rPr lang="en-US" sz="900" kern="1200" err="1">
                <a:solidFill>
                  <a:schemeClr val="tx1"/>
                </a:solidFill>
                <a:effectLst/>
                <a:latin typeface="Segoe UI Light" pitchFamily="34" charset="0"/>
                <a:ea typeface="+mn-ea"/>
                <a:cs typeface="+mn-cs"/>
              </a:rPr>
              <a:t>POwerApps</a:t>
            </a:r>
            <a:r>
              <a:rPr lang="en-US" sz="900" kern="1200">
                <a:solidFill>
                  <a:schemeClr val="tx1"/>
                </a:solidFill>
                <a:effectLst/>
                <a:latin typeface="Segoe UI Light" pitchFamily="34" charset="0"/>
                <a:ea typeface="+mn-ea"/>
                <a:cs typeface="+mn-cs"/>
              </a:rPr>
              <a:t> to directly customize the forms that are displayed directly within your </a:t>
            </a:r>
            <a:r>
              <a:rPr lang="en-US" sz="900" kern="1200" err="1">
                <a:solidFill>
                  <a:schemeClr val="tx1"/>
                </a:solidFill>
                <a:effectLst/>
                <a:latin typeface="Segoe UI Light" pitchFamily="34" charset="0"/>
                <a:ea typeface="+mn-ea"/>
                <a:cs typeface="+mn-cs"/>
              </a:rPr>
              <a:t>sharepoint</a:t>
            </a:r>
            <a:r>
              <a:rPr lang="en-US" sz="900" kern="1200">
                <a:solidFill>
                  <a:schemeClr val="tx1"/>
                </a:solidFill>
                <a:effectLst/>
                <a:latin typeface="Segoe UI Light" pitchFamily="34" charset="0"/>
                <a:ea typeface="+mn-ea"/>
                <a:cs typeface="+mn-cs"/>
              </a:rPr>
              <a:t> list</a:t>
            </a:r>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You get the full Power of the platform, making it for example possible to also include external services and data sources directly into your </a:t>
            </a:r>
            <a:r>
              <a:rPr lang="en-US" kern="0" spc="-31" err="1">
                <a:gradFill>
                  <a:gsLst>
                    <a:gs pos="97872">
                      <a:schemeClr val="tx1"/>
                    </a:gs>
                    <a:gs pos="76000">
                      <a:schemeClr val="tx1"/>
                    </a:gs>
                  </a:gsLst>
                  <a:lin ang="5400000" scaled="0"/>
                </a:gradFill>
                <a:cs typeface="Segoe UI Semibold" panose="020B0702040204020203" pitchFamily="34" charset="0"/>
              </a:rPr>
              <a:t>sharepoint</a:t>
            </a:r>
            <a:r>
              <a:rPr lang="en-US" kern="0" spc="-31">
                <a:gradFill>
                  <a:gsLst>
                    <a:gs pos="97872">
                      <a:schemeClr val="tx1"/>
                    </a:gs>
                    <a:gs pos="76000">
                      <a:schemeClr val="tx1"/>
                    </a:gs>
                  </a:gsLst>
                  <a:lin ang="5400000" scaled="0"/>
                </a:gradFill>
                <a:cs typeface="Segoe UI Semibold" panose="020B0702040204020203" pitchFamily="34" charset="0"/>
              </a:rPr>
              <a:t> list. Need analytics integrated to look up relevant data on a list item? Just use the </a:t>
            </a:r>
            <a:r>
              <a:rPr lang="en-US" kern="0" spc="-31" err="1">
                <a:gradFill>
                  <a:gsLst>
                    <a:gs pos="97872">
                      <a:schemeClr val="tx1"/>
                    </a:gs>
                    <a:gs pos="76000">
                      <a:schemeClr val="tx1"/>
                    </a:gs>
                  </a:gsLst>
                  <a:lin ang="5400000" scaled="0"/>
                </a:gradFill>
                <a:cs typeface="Segoe UI Semibold" panose="020B0702040204020203" pitchFamily="34" charset="0"/>
              </a:rPr>
              <a:t>PowerBI</a:t>
            </a:r>
            <a:r>
              <a:rPr lang="en-US" kern="0" spc="-31">
                <a:gradFill>
                  <a:gsLst>
                    <a:gs pos="97872">
                      <a:schemeClr val="tx1"/>
                    </a:gs>
                    <a:gs pos="76000">
                      <a:schemeClr val="tx1"/>
                    </a:gs>
                  </a:gsLst>
                  <a:lin ang="5400000" scaled="0"/>
                </a:gradFill>
                <a:cs typeface="Segoe UI Semibold" panose="020B0702040204020203" pitchFamily="34" charset="0"/>
              </a:rPr>
              <a:t> integration PowerApps has to display the relevant PBI tiles!</a:t>
            </a:r>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As matter of fact you can connect to over 160 services through our connectors and use and relate that information directly to your </a:t>
            </a:r>
            <a:r>
              <a:rPr lang="en-US" kern="0" spc="-31" err="1">
                <a:gradFill>
                  <a:gsLst>
                    <a:gs pos="97872">
                      <a:schemeClr val="tx1"/>
                    </a:gs>
                    <a:gs pos="76000">
                      <a:schemeClr val="tx1"/>
                    </a:gs>
                  </a:gsLst>
                  <a:lin ang="5400000" scaled="0"/>
                </a:gradFill>
                <a:cs typeface="Segoe UI Semibold" panose="020B0702040204020203" pitchFamily="34" charset="0"/>
              </a:rPr>
              <a:t>sharepoint</a:t>
            </a:r>
            <a:r>
              <a:rPr lang="en-US" kern="0" spc="-31">
                <a:gradFill>
                  <a:gsLst>
                    <a:gs pos="97872">
                      <a:schemeClr val="tx1"/>
                    </a:gs>
                    <a:gs pos="76000">
                      <a:schemeClr val="tx1"/>
                    </a:gs>
                  </a:gsLst>
                  <a:lin ang="5400000" scaled="0"/>
                </a:gradFill>
                <a:cs typeface="Segoe UI Semibold" panose="020B0702040204020203" pitchFamily="34" charset="0"/>
              </a:rPr>
              <a:t> list, or use it to trigger actions like sending a SMS or creating entries in other systems. The possibilities are truly limitless, and all </a:t>
            </a:r>
            <a:r>
              <a:rPr lang="en-US" kern="0" spc="-31" err="1">
                <a:gradFill>
                  <a:gsLst>
                    <a:gs pos="97872">
                      <a:schemeClr val="tx1"/>
                    </a:gs>
                    <a:gs pos="76000">
                      <a:schemeClr val="tx1"/>
                    </a:gs>
                  </a:gsLst>
                  <a:lin ang="5400000" scaled="0"/>
                </a:gradFill>
                <a:cs typeface="Segoe UI Semibold" panose="020B0702040204020203" pitchFamily="34" charset="0"/>
              </a:rPr>
              <a:t>witout</a:t>
            </a:r>
            <a:r>
              <a:rPr lang="en-US" kern="0" spc="-31">
                <a:gradFill>
                  <a:gsLst>
                    <a:gs pos="97872">
                      <a:schemeClr val="tx1"/>
                    </a:gs>
                    <a:gs pos="76000">
                      <a:schemeClr val="tx1"/>
                    </a:gs>
                  </a:gsLst>
                  <a:lin ang="5400000" scaled="0"/>
                </a:gradFill>
                <a:cs typeface="Segoe UI Semibold" panose="020B0702040204020203" pitchFamily="34" charset="0"/>
              </a:rPr>
              <a:t> writing any code!</a:t>
            </a:r>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As the successor to </a:t>
            </a:r>
            <a:r>
              <a:rPr lang="en-US" kern="0" spc="-31" err="1">
                <a:gradFill>
                  <a:gsLst>
                    <a:gs pos="97872">
                      <a:schemeClr val="tx1"/>
                    </a:gs>
                    <a:gs pos="76000">
                      <a:schemeClr val="tx1"/>
                    </a:gs>
                  </a:gsLst>
                  <a:lin ang="5400000" scaled="0"/>
                </a:gradFill>
                <a:cs typeface="Segoe UI Semibold" panose="020B0702040204020203" pitchFamily="34" charset="0"/>
              </a:rPr>
              <a:t>Inforpath</a:t>
            </a:r>
            <a:r>
              <a:rPr lang="en-US" kern="0" spc="-31">
                <a:gradFill>
                  <a:gsLst>
                    <a:gs pos="97872">
                      <a:schemeClr val="tx1"/>
                    </a:gs>
                    <a:gs pos="76000">
                      <a:schemeClr val="tx1"/>
                    </a:gs>
                  </a:gsLst>
                  <a:lin ang="5400000" scaled="0"/>
                </a:gradFill>
                <a:cs typeface="Segoe UI Semibold" panose="020B0702040204020203" pitchFamily="34" charset="0"/>
              </a:rPr>
              <a:t> we also wanted to make sure that creation of forms has gotten even easier. So we have added a great point and click rule builder. Especially excited about the very intuitive way we have taken WYSIWYG to the next </a:t>
            </a:r>
            <a:r>
              <a:rPr lang="en-US" kern="0" spc="-31" err="1">
                <a:gradFill>
                  <a:gsLst>
                    <a:gs pos="97872">
                      <a:schemeClr val="tx1"/>
                    </a:gs>
                    <a:gs pos="76000">
                      <a:schemeClr val="tx1"/>
                    </a:gs>
                  </a:gsLst>
                  <a:lin ang="5400000" scaled="0"/>
                </a:gradFill>
                <a:cs typeface="Segoe UI Semibold" panose="020B0702040204020203" pitchFamily="34" charset="0"/>
              </a:rPr>
              <a:t>evel</a:t>
            </a:r>
            <a:r>
              <a:rPr lang="en-US" kern="0" spc="-31">
                <a:gradFill>
                  <a:gsLst>
                    <a:gs pos="97872">
                      <a:schemeClr val="tx1"/>
                    </a:gs>
                    <a:gs pos="76000">
                      <a:schemeClr val="tx1"/>
                    </a:gs>
                  </a:gsLst>
                  <a:lin ang="5400000" scaled="0"/>
                </a:gradFill>
                <a:cs typeface="Segoe UI Semibold" panose="020B0702040204020203" pitchFamily="34" charset="0"/>
              </a:rPr>
              <a:t> by letting you simply modify the form to the resulting state to allow rich visual changes to be simply clicked together. You’ll see that in the demo.</a:t>
            </a:r>
          </a:p>
          <a:p>
            <a:endParaRPr lang="en-US"/>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5711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178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6B09847-1150-481B-B446-3E860B419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2383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45379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0464" rtl="0" eaLnBrk="1" fontAlgn="auto" latinLnBrk="0" hangingPunct="1">
              <a:lnSpc>
                <a:spcPct val="90000"/>
              </a:lnSpc>
              <a:spcBef>
                <a:spcPts val="0"/>
              </a:spcBef>
              <a:spcAft>
                <a:spcPts val="346"/>
              </a:spcAft>
              <a:buClrTx/>
              <a:buSzTx/>
              <a:buFontTx/>
              <a:buNone/>
              <a:tabLst/>
              <a:defRPr/>
            </a:pPr>
            <a:r>
              <a:rPr lang="en-US" kern="0" spc="-31" err="1">
                <a:gradFill>
                  <a:gsLst>
                    <a:gs pos="97872">
                      <a:schemeClr val="tx1"/>
                    </a:gs>
                    <a:gs pos="76000">
                      <a:schemeClr val="tx1"/>
                    </a:gs>
                  </a:gsLst>
                  <a:lin ang="5400000" scaled="0"/>
                </a:gradFill>
                <a:cs typeface="Segoe UI Semibold" panose="020B0702040204020203" pitchFamily="34" charset="0"/>
              </a:rPr>
              <a:t>Optimzing</a:t>
            </a:r>
            <a:r>
              <a:rPr lang="en-US" kern="0" spc="-31">
                <a:gradFill>
                  <a:gsLst>
                    <a:gs pos="97872">
                      <a:schemeClr val="tx1"/>
                    </a:gs>
                    <a:gs pos="76000">
                      <a:schemeClr val="tx1"/>
                    </a:gs>
                  </a:gsLst>
                  <a:lin ang="5400000" scaled="0"/>
                </a:gradFill>
                <a:cs typeface="Segoe UI Semibold" panose="020B0702040204020203" pitchFamily="34" charset="0"/>
              </a:rPr>
              <a:t> and transforming business processes isn’t of course only about building apps. Often its best to simply automate what needs to happen!</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a:p>
            <a:pPr marL="0" marR="0" lvl="0" indent="0" algn="l" defTabSz="950464" rtl="0" eaLnBrk="1" fontAlgn="auto" latinLnBrk="0" hangingPunct="1">
              <a:lnSpc>
                <a:spcPct val="90000"/>
              </a:lnSpc>
              <a:spcBef>
                <a:spcPts val="0"/>
              </a:spcBef>
              <a:spcAft>
                <a:spcPts val="346"/>
              </a:spcAft>
              <a:buClrTx/>
              <a:buSzTx/>
              <a:buFontTx/>
              <a:buNone/>
              <a:tabLst/>
              <a:defRPr/>
            </a:pPr>
            <a:r>
              <a:rPr lang="en-US" kern="0" spc="-31">
                <a:gradFill>
                  <a:gsLst>
                    <a:gs pos="97872">
                      <a:schemeClr val="tx1"/>
                    </a:gs>
                    <a:gs pos="76000">
                      <a:schemeClr val="tx1"/>
                    </a:gs>
                  </a:gsLst>
                  <a:lin ang="5400000" scaled="0"/>
                </a:gradFill>
                <a:cs typeface="Segoe UI Semibold" panose="020B0702040204020203" pitchFamily="34" charset="0"/>
              </a:rPr>
              <a:t>Flow is the workflow component of the business app platform and it is also directly integrated into </a:t>
            </a:r>
            <a:r>
              <a:rPr lang="en-US" kern="0" spc="-31" err="1">
                <a:gradFill>
                  <a:gsLst>
                    <a:gs pos="97872">
                      <a:schemeClr val="tx1"/>
                    </a:gs>
                    <a:gs pos="76000">
                      <a:schemeClr val="tx1"/>
                    </a:gs>
                  </a:gsLst>
                  <a:lin ang="5400000" scaled="0"/>
                </a:gradFill>
                <a:cs typeface="Segoe UI Semibold" panose="020B0702040204020203" pitchFamily="34" charset="0"/>
              </a:rPr>
              <a:t>Sharepoint</a:t>
            </a:r>
            <a:r>
              <a:rPr lang="en-US" kern="0" spc="-31">
                <a:gradFill>
                  <a:gsLst>
                    <a:gs pos="97872">
                      <a:schemeClr val="tx1"/>
                    </a:gs>
                    <a:gs pos="76000">
                      <a:schemeClr val="tx1"/>
                    </a:gs>
                  </a:gsLst>
                  <a:lin ang="5400000" scaled="0"/>
                </a:gradFill>
                <a:cs typeface="Segoe UI Semibold" panose="020B0702040204020203" pitchFamily="34" charset="0"/>
              </a:rPr>
              <a:t>, both </a:t>
            </a:r>
            <a:r>
              <a:rPr lang="en-US" kern="0" spc="-31" err="1">
                <a:gradFill>
                  <a:gsLst>
                    <a:gs pos="97872">
                      <a:schemeClr val="tx1"/>
                    </a:gs>
                    <a:gs pos="76000">
                      <a:schemeClr val="tx1"/>
                    </a:gs>
                  </a:gsLst>
                  <a:lin ang="5400000" scaled="0"/>
                </a:gradFill>
                <a:cs typeface="Segoe UI Semibold" panose="020B0702040204020203" pitchFamily="34" charset="0"/>
              </a:rPr>
              <a:t>Sharepoint</a:t>
            </a:r>
            <a:r>
              <a:rPr lang="en-US" kern="0" spc="-31">
                <a:gradFill>
                  <a:gsLst>
                    <a:gs pos="97872">
                      <a:schemeClr val="tx1"/>
                    </a:gs>
                    <a:gs pos="76000">
                      <a:schemeClr val="tx1"/>
                    </a:gs>
                  </a:gsLst>
                  <a:lin ang="5400000" scaled="0"/>
                </a:gradFill>
                <a:cs typeface="Segoe UI Semibold" panose="020B0702040204020203" pitchFamily="34" charset="0"/>
              </a:rPr>
              <a:t> lists and document libraries!</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a:p>
            <a:pPr marL="0" marR="0" lvl="0" indent="0" algn="l" defTabSz="950464" rtl="0" eaLnBrk="1" fontAlgn="auto" latinLnBrk="0" hangingPunct="1">
              <a:lnSpc>
                <a:spcPct val="90000"/>
              </a:lnSpc>
              <a:spcBef>
                <a:spcPts val="0"/>
              </a:spcBef>
              <a:spcAft>
                <a:spcPts val="346"/>
              </a:spcAft>
              <a:buClrTx/>
              <a:buSzTx/>
              <a:buFontTx/>
              <a:buNone/>
              <a:tabLst/>
              <a:defRPr/>
            </a:pPr>
            <a:r>
              <a:rPr lang="en-US" kern="0" spc="-31">
                <a:gradFill>
                  <a:gsLst>
                    <a:gs pos="97872">
                      <a:schemeClr val="tx1"/>
                    </a:gs>
                    <a:gs pos="76000">
                      <a:schemeClr val="tx1"/>
                    </a:gs>
                  </a:gsLst>
                  <a:lin ang="5400000" scaled="0"/>
                </a:gradFill>
                <a:cs typeface="Segoe UI Semibold" panose="020B0702040204020203" pitchFamily="34" charset="0"/>
              </a:rPr>
              <a:t>Out the box you have 100s of templates and it shows you a selection directly there in the list or library to automate common things. Want to post something in your Microsoft Teams channel every time a new item gets added to your </a:t>
            </a:r>
            <a:r>
              <a:rPr lang="en-US" kern="0" spc="-31" err="1">
                <a:gradFill>
                  <a:gsLst>
                    <a:gs pos="97872">
                      <a:schemeClr val="tx1"/>
                    </a:gs>
                    <a:gs pos="76000">
                      <a:schemeClr val="tx1"/>
                    </a:gs>
                  </a:gsLst>
                  <a:lin ang="5400000" scaled="0"/>
                </a:gradFill>
                <a:cs typeface="Segoe UI Semibold" panose="020B0702040204020203" pitchFamily="34" charset="0"/>
              </a:rPr>
              <a:t>sharepoint</a:t>
            </a:r>
            <a:r>
              <a:rPr lang="en-US" kern="0" spc="-31">
                <a:gradFill>
                  <a:gsLst>
                    <a:gs pos="97872">
                      <a:schemeClr val="tx1"/>
                    </a:gs>
                    <a:gs pos="76000">
                      <a:schemeClr val="tx1"/>
                    </a:gs>
                  </a:gsLst>
                  <a:lin ang="5400000" scaled="0"/>
                </a:gradFill>
                <a:cs typeface="Segoe UI Semibold" panose="020B0702040204020203" pitchFamily="34" charset="0"/>
              </a:rPr>
              <a:t> list capturing user feedback? No problem, there is a Flow for that!</a:t>
            </a:r>
          </a:p>
          <a:p>
            <a:pPr marL="0" marR="0" lvl="0" indent="0" algn="l" defTabSz="950464" rtl="0" eaLnBrk="1" fontAlgn="auto" latinLnBrk="0" hangingPunct="1">
              <a:lnSpc>
                <a:spcPct val="90000"/>
              </a:lnSpc>
              <a:spcBef>
                <a:spcPts val="0"/>
              </a:spcBef>
              <a:spcAft>
                <a:spcPts val="346"/>
              </a:spcAft>
              <a:buClrTx/>
              <a:buSzTx/>
              <a:buFontTx/>
              <a:buNone/>
              <a:tabLst/>
              <a:defRPr/>
            </a:pPr>
            <a:r>
              <a:rPr lang="en-US" kern="0" spc="-31">
                <a:gradFill>
                  <a:gsLst>
                    <a:gs pos="97872">
                      <a:schemeClr val="tx1"/>
                    </a:gs>
                    <a:gs pos="76000">
                      <a:schemeClr val="tx1"/>
                    </a:gs>
                  </a:gsLst>
                  <a:lin ang="5400000" scaled="0"/>
                </a:gradFill>
                <a:cs typeface="Segoe UI Semibold" panose="020B0702040204020203" pitchFamily="34" charset="0"/>
              </a:rPr>
              <a:t>BTW that also works of course equally the other way round and you can easily use a flow to add items to a </a:t>
            </a:r>
            <a:r>
              <a:rPr lang="en-US" kern="0" spc="-31" err="1">
                <a:gradFill>
                  <a:gsLst>
                    <a:gs pos="97872">
                      <a:schemeClr val="tx1"/>
                    </a:gs>
                    <a:gs pos="76000">
                      <a:schemeClr val="tx1"/>
                    </a:gs>
                  </a:gsLst>
                  <a:lin ang="5400000" scaled="0"/>
                </a:gradFill>
                <a:cs typeface="Segoe UI Semibold" panose="020B0702040204020203" pitchFamily="34" charset="0"/>
              </a:rPr>
              <a:t>sharepoint</a:t>
            </a:r>
            <a:r>
              <a:rPr lang="en-US" kern="0" spc="-31">
                <a:gradFill>
                  <a:gsLst>
                    <a:gs pos="97872">
                      <a:schemeClr val="tx1"/>
                    </a:gs>
                    <a:gs pos="76000">
                      <a:schemeClr val="tx1"/>
                    </a:gs>
                  </a:gsLst>
                  <a:lin ang="5400000" scaled="0"/>
                </a:gradFill>
                <a:cs typeface="Segoe UI Semibold" panose="020B0702040204020203" pitchFamily="34" charset="0"/>
              </a:rPr>
              <a:t> lists every time something happens in an external systems, thanks to those 160+ connectors we mentioned before. So want to have a SPO list that captures tweets that are </a:t>
            </a:r>
            <a:r>
              <a:rPr lang="en-US" kern="0" spc="-31" err="1">
                <a:gradFill>
                  <a:gsLst>
                    <a:gs pos="97872">
                      <a:schemeClr val="tx1"/>
                    </a:gs>
                    <a:gs pos="76000">
                      <a:schemeClr val="tx1"/>
                    </a:gs>
                  </a:gsLst>
                  <a:lin ang="5400000" scaled="0"/>
                </a:gradFill>
                <a:cs typeface="Segoe UI Semibold" panose="020B0702040204020203" pitchFamily="34" charset="0"/>
              </a:rPr>
              <a:t>postivei</a:t>
            </a:r>
            <a:r>
              <a:rPr lang="en-US" kern="0" spc="-31">
                <a:gradFill>
                  <a:gsLst>
                    <a:gs pos="97872">
                      <a:schemeClr val="tx1"/>
                    </a:gs>
                    <a:gs pos="76000">
                      <a:schemeClr val="tx1"/>
                    </a:gs>
                  </a:gsLst>
                  <a:lin ang="5400000" scaled="0"/>
                </a:gradFill>
                <a:cs typeface="Segoe UI Semibold" panose="020B0702040204020203" pitchFamily="34" charset="0"/>
              </a:rPr>
              <a:t> about your business? Just use a flow to look through tweets that mention your business and use cognitive services connector to look at the sentiment to decide whether its positive or negative and what to do.</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a:p>
            <a:pPr marL="0" marR="0" lvl="0" indent="0" algn="l" defTabSz="950464" rtl="0" eaLnBrk="1" fontAlgn="auto" latinLnBrk="0" hangingPunct="1">
              <a:lnSpc>
                <a:spcPct val="90000"/>
              </a:lnSpc>
              <a:spcBef>
                <a:spcPts val="0"/>
              </a:spcBef>
              <a:spcAft>
                <a:spcPts val="346"/>
              </a:spcAft>
              <a:buClrTx/>
              <a:buSzTx/>
              <a:buFontTx/>
              <a:buNone/>
              <a:tabLst/>
              <a:defRPr/>
            </a:pPr>
            <a:r>
              <a:rPr lang="en-US" kern="0" spc="-31">
                <a:gradFill>
                  <a:gsLst>
                    <a:gs pos="97872">
                      <a:schemeClr val="tx1"/>
                    </a:gs>
                    <a:gs pos="76000">
                      <a:schemeClr val="tx1"/>
                    </a:gs>
                  </a:gsLst>
                  <a:lin ang="5400000" scaled="0"/>
                </a:gradFill>
                <a:cs typeface="Segoe UI Semibold" panose="020B0702040204020203" pitchFamily="34" charset="0"/>
              </a:rPr>
              <a:t>I am constantly blown away by way creative ways makers are using Flow to customize their processes, if you haven’t seen Flow, the editor to customize flows is drag and drop visual and makes all of this super intuitive. You’ll see in the demo later.</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4194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58134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0464" rtl="0" eaLnBrk="1" fontAlgn="auto" latinLnBrk="0" hangingPunct="1">
              <a:lnSpc>
                <a:spcPct val="90000"/>
              </a:lnSpc>
              <a:spcBef>
                <a:spcPts val="0"/>
              </a:spcBef>
              <a:spcAft>
                <a:spcPts val="346"/>
              </a:spcAft>
              <a:buClrTx/>
              <a:buSzTx/>
              <a:buFontTx/>
              <a:buNone/>
              <a:tabLst/>
              <a:defRPr/>
            </a:pPr>
            <a:r>
              <a:rPr lang="en-US" sz="900" kern="1200">
                <a:solidFill>
                  <a:schemeClr val="tx1"/>
                </a:solidFill>
                <a:effectLst/>
                <a:latin typeface="Segoe UI Light" pitchFamily="34" charset="0"/>
                <a:ea typeface="+mn-ea"/>
                <a:cs typeface="+mn-cs"/>
              </a:rPr>
              <a:t>And we are adding a lot more!</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50464" rtl="0" eaLnBrk="1" fontAlgn="auto" latinLnBrk="0" hangingPunct="1">
              <a:lnSpc>
                <a:spcPct val="90000"/>
              </a:lnSpc>
              <a:spcBef>
                <a:spcPts val="0"/>
              </a:spcBef>
              <a:spcAft>
                <a:spcPts val="346"/>
              </a:spcAft>
              <a:buClrTx/>
              <a:buSzTx/>
              <a:buFontTx/>
              <a:buNone/>
              <a:tabLst/>
              <a:defRPr/>
            </a:pPr>
            <a:r>
              <a:rPr lang="en-US" sz="900" kern="1200">
                <a:solidFill>
                  <a:schemeClr val="tx1"/>
                </a:solidFill>
                <a:effectLst/>
                <a:latin typeface="Segoe UI Light" pitchFamily="34" charset="0"/>
                <a:ea typeface="+mn-ea"/>
                <a:cs typeface="+mn-cs"/>
              </a:rPr>
              <a:t>Approval are one of the most common type of business processes, so we further improved Flow approvals and from October they are now directly integrated into doc libraries and </a:t>
            </a:r>
            <a:r>
              <a:rPr lang="en-US" sz="900" kern="1200" err="1">
                <a:solidFill>
                  <a:schemeClr val="tx1"/>
                </a:solidFill>
                <a:effectLst/>
                <a:latin typeface="Segoe UI Light" pitchFamily="34" charset="0"/>
                <a:ea typeface="+mn-ea"/>
                <a:cs typeface="+mn-cs"/>
              </a:rPr>
              <a:t>sharepoint</a:t>
            </a:r>
            <a:r>
              <a:rPr lang="en-US" sz="900" kern="1200">
                <a:solidFill>
                  <a:schemeClr val="tx1"/>
                </a:solidFill>
                <a:effectLst/>
                <a:latin typeface="Segoe UI Light" pitchFamily="34" charset="0"/>
                <a:ea typeface="+mn-ea"/>
                <a:cs typeface="+mn-cs"/>
              </a:rPr>
              <a:t> lists as out of the box review flows. So you can trigger approvals directly from the library. Just enter who should approve it and they will get an approval email, to provide feedback and approve or decline.</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50464" rtl="0" eaLnBrk="1" fontAlgn="auto" latinLnBrk="0" hangingPunct="1">
              <a:lnSpc>
                <a:spcPct val="90000"/>
              </a:lnSpc>
              <a:spcBef>
                <a:spcPts val="0"/>
              </a:spcBef>
              <a:spcAft>
                <a:spcPts val="346"/>
              </a:spcAft>
              <a:buClrTx/>
              <a:buSzTx/>
              <a:buFontTx/>
              <a:buNone/>
              <a:tabLst/>
              <a:defRPr/>
            </a:pPr>
            <a:r>
              <a:rPr lang="en-US" sz="900" kern="1200">
                <a:solidFill>
                  <a:schemeClr val="tx1"/>
                </a:solidFill>
                <a:effectLst/>
                <a:latin typeface="Segoe UI Light" pitchFamily="34" charset="0"/>
                <a:ea typeface="+mn-ea"/>
                <a:cs typeface="+mn-cs"/>
              </a:rPr>
              <a:t>We provide a central Flow approval center to easily see all approvals you have pending or approved. And BTW all of this info is stored in CDS!</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50464" rtl="0" eaLnBrk="1" fontAlgn="auto" latinLnBrk="0" hangingPunct="1">
              <a:lnSpc>
                <a:spcPct val="90000"/>
              </a:lnSpc>
              <a:spcBef>
                <a:spcPts val="0"/>
              </a:spcBef>
              <a:spcAft>
                <a:spcPts val="346"/>
              </a:spcAft>
              <a:buClrTx/>
              <a:buSzTx/>
              <a:buFontTx/>
              <a:buNone/>
              <a:tabLst/>
              <a:defRPr/>
            </a:pPr>
            <a:r>
              <a:rPr lang="en-US" sz="900" kern="1200">
                <a:solidFill>
                  <a:schemeClr val="tx1"/>
                </a:solidFill>
                <a:effectLst/>
                <a:latin typeface="Segoe UI Light" pitchFamily="34" charset="0"/>
                <a:ea typeface="+mn-ea"/>
                <a:cs typeface="+mn-cs"/>
              </a:rPr>
              <a:t>IN addition the Power of Flow is also coming to OneDrive for Business, so you can also easily send that new doc you created for approval, even directly from the mobile OneDrive for business app.</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50464" rtl="0" eaLnBrk="1" fontAlgn="auto" latinLnBrk="0" hangingPunct="1">
              <a:lnSpc>
                <a:spcPct val="90000"/>
              </a:lnSpc>
              <a:spcBef>
                <a:spcPts val="0"/>
              </a:spcBef>
              <a:spcAft>
                <a:spcPts val="346"/>
              </a:spcAft>
              <a:buClrTx/>
              <a:buSzTx/>
              <a:buFontTx/>
              <a:buNone/>
              <a:tabLst/>
              <a:defRPr/>
            </a:pPr>
            <a:r>
              <a:rPr lang="en-US" sz="900" kern="1200">
                <a:solidFill>
                  <a:schemeClr val="tx1"/>
                </a:solidFill>
                <a:effectLst/>
                <a:latin typeface="Segoe UI Light" pitchFamily="34" charset="0"/>
                <a:ea typeface="+mn-ea"/>
                <a:cs typeface="+mn-cs"/>
              </a:rPr>
              <a:t>Before the end of the year we will go one step further and Flow will support the Content Approval feature in </a:t>
            </a:r>
            <a:r>
              <a:rPr lang="en-US" sz="900" kern="1200" err="1">
                <a:solidFill>
                  <a:schemeClr val="tx1"/>
                </a:solidFill>
                <a:effectLst/>
                <a:latin typeface="Segoe UI Light" pitchFamily="34" charset="0"/>
                <a:ea typeface="+mn-ea"/>
                <a:cs typeface="+mn-cs"/>
              </a:rPr>
              <a:t>Sharepoint</a:t>
            </a:r>
            <a:r>
              <a:rPr lang="en-US" sz="900" kern="1200">
                <a:solidFill>
                  <a:schemeClr val="tx1"/>
                </a:solidFill>
                <a:effectLst/>
                <a:latin typeface="Segoe UI Light" pitchFamily="34" charset="0"/>
                <a:ea typeface="+mn-ea"/>
                <a:cs typeface="+mn-cs"/>
              </a:rPr>
              <a:t>, so you can use Flow to manage approvals before docs go live</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sz="900" kern="1200">
              <a:solidFill>
                <a:schemeClr val="tx1"/>
              </a:solidFill>
              <a:effectLst/>
              <a:latin typeface="Segoe UI Light" pitchFamily="34" charset="0"/>
              <a:ea typeface="+mn-ea"/>
              <a:cs typeface="+mn-cs"/>
            </a:endParaRPr>
          </a:p>
          <a:p>
            <a:pPr marL="0" marR="0" lvl="0" indent="0" algn="l" defTabSz="950464" rtl="0" eaLnBrk="1" fontAlgn="auto" latinLnBrk="0" hangingPunct="1">
              <a:lnSpc>
                <a:spcPct val="90000"/>
              </a:lnSpc>
              <a:spcBef>
                <a:spcPts val="0"/>
              </a:spcBef>
              <a:spcAft>
                <a:spcPts val="346"/>
              </a:spcAft>
              <a:buClrTx/>
              <a:buSzTx/>
              <a:buFontTx/>
              <a:buNone/>
              <a:tabLst/>
              <a:defRPr/>
            </a:pPr>
            <a:r>
              <a:rPr lang="en-US" sz="900" kern="1200">
                <a:solidFill>
                  <a:schemeClr val="tx1"/>
                </a:solidFill>
                <a:effectLst/>
                <a:latin typeface="Segoe UI Light" pitchFamily="34" charset="0"/>
                <a:ea typeface="+mn-ea"/>
                <a:cs typeface="+mn-cs"/>
              </a:rPr>
              <a:t>And of course all the default out the box flows can be customized to directly fit YOUR business and your teams need!</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sz="900" kern="1200">
              <a:solidFill>
                <a:schemeClr val="tx1"/>
              </a:solidFill>
              <a:effectLst/>
              <a:latin typeface="Segoe UI Light" pitchFamily="34" charset="0"/>
              <a:ea typeface="+mn-ea"/>
              <a:cs typeface="+mn-cs"/>
            </a:endParaRPr>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5091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8389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9652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11/25/2018 5:15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228582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FF4A3C8B-716E-46EE-9671-00E6814F38DE}" type="slidenum">
              <a:rPr lang="en-US" smtClean="0"/>
              <a:t>7</a:t>
            </a:fld>
            <a:endParaRPr lang="en-US"/>
          </a:p>
        </p:txBody>
      </p:sp>
    </p:spTree>
    <p:extLst>
      <p:ext uri="{BB962C8B-B14F-4D97-AF65-F5344CB8AC3E}">
        <p14:creationId xmlns:p14="http://schemas.microsoft.com/office/powerpoint/2010/main" val="2080107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10"/>
          </p:nvPr>
        </p:nvSpPr>
        <p:spPr/>
        <p:txBody>
          <a:bodyPr/>
          <a:lstStyle/>
          <a:p>
            <a:fld id="{FF4A3C8B-716E-46EE-9671-00E6814F38DE}" type="slidenum">
              <a:rPr lang="en-US" smtClean="0"/>
              <a:t>8</a:t>
            </a:fld>
            <a:endParaRPr lang="en-US"/>
          </a:p>
        </p:txBody>
      </p:sp>
    </p:spTree>
    <p:extLst>
      <p:ext uri="{BB962C8B-B14F-4D97-AF65-F5344CB8AC3E}">
        <p14:creationId xmlns:p14="http://schemas.microsoft.com/office/powerpoint/2010/main" val="288190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81" rtl="0" eaLnBrk="1" fontAlgn="auto" latinLnBrk="0" hangingPunct="1">
              <a:lnSpc>
                <a:spcPct val="100000"/>
              </a:lnSpc>
              <a:spcBef>
                <a:spcPts val="0"/>
              </a:spcBef>
              <a:spcAft>
                <a:spcPts val="0"/>
              </a:spcAft>
              <a:buClrTx/>
              <a:buSzTx/>
              <a:buFontTx/>
              <a:buNone/>
              <a:tabLst/>
              <a:defRPr/>
            </a:pPr>
            <a:fld id="{A1A48A60-78E1-4C13-9488-4D8C0C8921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381"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476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6" name="Group 5"/>
          <p:cNvGrpSpPr>
            <a:grpSpLocks noChangeAspect="1"/>
          </p:cNvGrpSpPr>
          <p:nvPr userDrawn="1"/>
        </p:nvGrpSpPr>
        <p:grpSpPr>
          <a:xfrm>
            <a:off x="7498383" y="2125664"/>
            <a:ext cx="4419820" cy="4023316"/>
            <a:chOff x="7498383" y="2125664"/>
            <a:chExt cx="4419820" cy="4023316"/>
          </a:xfrm>
        </p:grpSpPr>
        <p:sp>
          <p:nvSpPr>
            <p:cNvPr id="39" name="Freeform 251"/>
            <p:cNvSpPr>
              <a:spLocks/>
            </p:cNvSpPr>
            <p:nvPr userDrawn="1"/>
          </p:nvSpPr>
          <p:spPr bwMode="gray">
            <a:xfrm>
              <a:off x="9263203" y="2401659"/>
              <a:ext cx="42761" cy="478135"/>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2"/>
            <p:cNvSpPr>
              <a:spLocks/>
            </p:cNvSpPr>
            <p:nvPr userDrawn="1"/>
          </p:nvSpPr>
          <p:spPr bwMode="gray">
            <a:xfrm>
              <a:off x="9119373" y="2393883"/>
              <a:ext cx="178814" cy="54421"/>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3"/>
            <p:cNvSpPr>
              <a:spLocks/>
            </p:cNvSpPr>
            <p:nvPr userDrawn="1"/>
          </p:nvSpPr>
          <p:spPr bwMode="gray">
            <a:xfrm>
              <a:off x="9267089" y="2397772"/>
              <a:ext cx="120507" cy="15549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4"/>
            <p:cNvSpPr>
              <a:spLocks/>
            </p:cNvSpPr>
            <p:nvPr userDrawn="1"/>
          </p:nvSpPr>
          <p:spPr bwMode="gray">
            <a:xfrm>
              <a:off x="9267089" y="2250057"/>
              <a:ext cx="77745" cy="171040"/>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5"/>
            <p:cNvSpPr>
              <a:spLocks/>
            </p:cNvSpPr>
            <p:nvPr userDrawn="1"/>
          </p:nvSpPr>
          <p:spPr bwMode="gray">
            <a:xfrm>
              <a:off x="8905575" y="2479404"/>
              <a:ext cx="50535" cy="377066"/>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6"/>
            <p:cNvSpPr>
              <a:spLocks/>
            </p:cNvSpPr>
            <p:nvPr userDrawn="1"/>
          </p:nvSpPr>
          <p:spPr bwMode="gray">
            <a:xfrm>
              <a:off x="8909461" y="2463855"/>
              <a:ext cx="202138" cy="112732"/>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7"/>
            <p:cNvSpPr>
              <a:spLocks/>
            </p:cNvSpPr>
            <p:nvPr userDrawn="1"/>
          </p:nvSpPr>
          <p:spPr bwMode="gray">
            <a:xfrm>
              <a:off x="8897800" y="2292815"/>
              <a:ext cx="50535" cy="202138"/>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8"/>
            <p:cNvSpPr>
              <a:spLocks/>
            </p:cNvSpPr>
            <p:nvPr userDrawn="1"/>
          </p:nvSpPr>
          <p:spPr bwMode="gray">
            <a:xfrm>
              <a:off x="8773408" y="2471629"/>
              <a:ext cx="174928" cy="15549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9"/>
            <p:cNvSpPr>
              <a:spLocks/>
            </p:cNvSpPr>
            <p:nvPr userDrawn="1"/>
          </p:nvSpPr>
          <p:spPr bwMode="gray">
            <a:xfrm>
              <a:off x="9523649" y="2378334"/>
              <a:ext cx="46647" cy="400389"/>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0"/>
            <p:cNvSpPr>
              <a:spLocks/>
            </p:cNvSpPr>
            <p:nvPr userDrawn="1"/>
          </p:nvSpPr>
          <p:spPr bwMode="gray">
            <a:xfrm>
              <a:off x="9469227" y="2211183"/>
              <a:ext cx="101069" cy="18270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1"/>
            <p:cNvSpPr>
              <a:spLocks/>
            </p:cNvSpPr>
            <p:nvPr userDrawn="1"/>
          </p:nvSpPr>
          <p:spPr bwMode="gray">
            <a:xfrm>
              <a:off x="9418694" y="2355011"/>
              <a:ext cx="143830" cy="163265"/>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2"/>
            <p:cNvSpPr>
              <a:spLocks/>
            </p:cNvSpPr>
            <p:nvPr userDrawn="1"/>
          </p:nvSpPr>
          <p:spPr bwMode="gray">
            <a:xfrm>
              <a:off x="9543087" y="2355011"/>
              <a:ext cx="182703" cy="46647"/>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63"/>
            <p:cNvSpPr>
              <a:spLocks noChangeArrowheads="1"/>
            </p:cNvSpPr>
            <p:nvPr userDrawn="1"/>
          </p:nvSpPr>
          <p:spPr bwMode="gray">
            <a:xfrm>
              <a:off x="7852125" y="2813709"/>
              <a:ext cx="3354710" cy="3335271"/>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64"/>
            <p:cNvSpPr>
              <a:spLocks/>
            </p:cNvSpPr>
            <p:nvPr userDrawn="1"/>
          </p:nvSpPr>
          <p:spPr bwMode="gray">
            <a:xfrm>
              <a:off x="8038714" y="3000297"/>
              <a:ext cx="3168121" cy="3148683"/>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265"/>
            <p:cNvSpPr>
              <a:spLocks noChangeArrowheads="1"/>
            </p:cNvSpPr>
            <p:nvPr userDrawn="1"/>
          </p:nvSpPr>
          <p:spPr bwMode="gray">
            <a:xfrm>
              <a:off x="9379821" y="3773864"/>
              <a:ext cx="268222" cy="264333"/>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266"/>
            <p:cNvSpPr>
              <a:spLocks/>
            </p:cNvSpPr>
            <p:nvPr userDrawn="1"/>
          </p:nvSpPr>
          <p:spPr bwMode="gray">
            <a:xfrm>
              <a:off x="9492550" y="3773864"/>
              <a:ext cx="155491" cy="264333"/>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267"/>
            <p:cNvSpPr>
              <a:spLocks/>
            </p:cNvSpPr>
            <p:nvPr userDrawn="1"/>
          </p:nvSpPr>
          <p:spPr bwMode="gray">
            <a:xfrm>
              <a:off x="9500326" y="3859384"/>
              <a:ext cx="23323" cy="310981"/>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8"/>
            <p:cNvSpPr>
              <a:spLocks/>
            </p:cNvSpPr>
            <p:nvPr userDrawn="1"/>
          </p:nvSpPr>
          <p:spPr bwMode="gray">
            <a:xfrm>
              <a:off x="9449792" y="3925466"/>
              <a:ext cx="116618" cy="77745"/>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269"/>
            <p:cNvSpPr>
              <a:spLocks noChangeArrowheads="1"/>
            </p:cNvSpPr>
            <p:nvPr userDrawn="1"/>
          </p:nvSpPr>
          <p:spPr bwMode="gray">
            <a:xfrm>
              <a:off x="9628606" y="3377363"/>
              <a:ext cx="342079" cy="345968"/>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270"/>
            <p:cNvSpPr>
              <a:spLocks/>
            </p:cNvSpPr>
            <p:nvPr userDrawn="1"/>
          </p:nvSpPr>
          <p:spPr bwMode="gray">
            <a:xfrm>
              <a:off x="9772434" y="3377363"/>
              <a:ext cx="198252" cy="345968"/>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271"/>
            <p:cNvSpPr>
              <a:spLocks/>
            </p:cNvSpPr>
            <p:nvPr userDrawn="1"/>
          </p:nvSpPr>
          <p:spPr bwMode="gray">
            <a:xfrm>
              <a:off x="9791871" y="3490093"/>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72"/>
            <p:cNvSpPr>
              <a:spLocks/>
            </p:cNvSpPr>
            <p:nvPr userDrawn="1"/>
          </p:nvSpPr>
          <p:spPr bwMode="gray">
            <a:xfrm>
              <a:off x="9725787" y="3583386"/>
              <a:ext cx="136056" cy="85519"/>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273"/>
            <p:cNvSpPr>
              <a:spLocks noChangeArrowheads="1"/>
            </p:cNvSpPr>
            <p:nvPr userDrawn="1"/>
          </p:nvSpPr>
          <p:spPr bwMode="gray">
            <a:xfrm>
              <a:off x="9239880" y="3144127"/>
              <a:ext cx="345968" cy="342079"/>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274"/>
            <p:cNvSpPr>
              <a:spLocks/>
            </p:cNvSpPr>
            <p:nvPr userDrawn="1"/>
          </p:nvSpPr>
          <p:spPr bwMode="gray">
            <a:xfrm>
              <a:off x="9387596" y="3144127"/>
              <a:ext cx="198252" cy="342079"/>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75"/>
            <p:cNvSpPr>
              <a:spLocks/>
            </p:cNvSpPr>
            <p:nvPr userDrawn="1"/>
          </p:nvSpPr>
          <p:spPr bwMode="gray">
            <a:xfrm>
              <a:off x="9403145" y="3256856"/>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76"/>
            <p:cNvSpPr>
              <a:spLocks/>
            </p:cNvSpPr>
            <p:nvPr userDrawn="1"/>
          </p:nvSpPr>
          <p:spPr bwMode="gray">
            <a:xfrm>
              <a:off x="9337061" y="3350151"/>
              <a:ext cx="139942" cy="81633"/>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77"/>
            <p:cNvSpPr>
              <a:spLocks/>
            </p:cNvSpPr>
            <p:nvPr userDrawn="1"/>
          </p:nvSpPr>
          <p:spPr bwMode="gray">
            <a:xfrm>
              <a:off x="8497411" y="2646557"/>
              <a:ext cx="1597667" cy="551991"/>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Rectangle 278"/>
            <p:cNvSpPr>
              <a:spLocks noChangeArrowheads="1"/>
            </p:cNvSpPr>
            <p:nvPr userDrawn="1"/>
          </p:nvSpPr>
          <p:spPr bwMode="gray">
            <a:xfrm>
              <a:off x="8524623" y="3159676"/>
              <a:ext cx="34986" cy="116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79"/>
            <p:cNvSpPr>
              <a:spLocks noChangeArrowheads="1"/>
            </p:cNvSpPr>
            <p:nvPr userDrawn="1"/>
          </p:nvSpPr>
          <p:spPr bwMode="gray">
            <a:xfrm>
              <a:off x="8373019" y="2837032"/>
              <a:ext cx="338193" cy="3381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80"/>
            <p:cNvSpPr>
              <a:spLocks noChangeArrowheads="1"/>
            </p:cNvSpPr>
            <p:nvPr userDrawn="1"/>
          </p:nvSpPr>
          <p:spPr bwMode="gray">
            <a:xfrm>
              <a:off x="8516849" y="2907002"/>
              <a:ext cx="54421" cy="194363"/>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81"/>
            <p:cNvSpPr>
              <a:spLocks/>
            </p:cNvSpPr>
            <p:nvPr userDrawn="1"/>
          </p:nvSpPr>
          <p:spPr bwMode="gray">
            <a:xfrm>
              <a:off x="8427441" y="2976974"/>
              <a:ext cx="229349" cy="58310"/>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282"/>
            <p:cNvSpPr>
              <a:spLocks noChangeArrowheads="1"/>
            </p:cNvSpPr>
            <p:nvPr userDrawn="1"/>
          </p:nvSpPr>
          <p:spPr bwMode="gray">
            <a:xfrm>
              <a:off x="7848239" y="3552289"/>
              <a:ext cx="462586"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83"/>
            <p:cNvSpPr>
              <a:spLocks noChangeArrowheads="1"/>
            </p:cNvSpPr>
            <p:nvPr userDrawn="1"/>
          </p:nvSpPr>
          <p:spPr bwMode="gray">
            <a:xfrm>
              <a:off x="7848239" y="3552289"/>
              <a:ext cx="462586"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84"/>
            <p:cNvSpPr>
              <a:spLocks noChangeArrowheads="1"/>
            </p:cNvSpPr>
            <p:nvPr userDrawn="1"/>
          </p:nvSpPr>
          <p:spPr bwMode="gray">
            <a:xfrm>
              <a:off x="7925985"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85"/>
            <p:cNvSpPr>
              <a:spLocks noChangeArrowheads="1"/>
            </p:cNvSpPr>
            <p:nvPr userDrawn="1"/>
          </p:nvSpPr>
          <p:spPr bwMode="gray">
            <a:xfrm>
              <a:off x="8011504"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86"/>
            <p:cNvSpPr>
              <a:spLocks noChangeArrowheads="1"/>
            </p:cNvSpPr>
            <p:nvPr userDrawn="1"/>
          </p:nvSpPr>
          <p:spPr bwMode="gray">
            <a:xfrm>
              <a:off x="8100911"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87"/>
            <p:cNvSpPr>
              <a:spLocks noChangeArrowheads="1"/>
            </p:cNvSpPr>
            <p:nvPr userDrawn="1"/>
          </p:nvSpPr>
          <p:spPr bwMode="gray">
            <a:xfrm>
              <a:off x="819031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88"/>
            <p:cNvSpPr>
              <a:spLocks noChangeArrowheads="1"/>
            </p:cNvSpPr>
            <p:nvPr userDrawn="1"/>
          </p:nvSpPr>
          <p:spPr bwMode="gray">
            <a:xfrm>
              <a:off x="8769519" y="3552289"/>
              <a:ext cx="458698"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89"/>
            <p:cNvSpPr>
              <a:spLocks noChangeArrowheads="1"/>
            </p:cNvSpPr>
            <p:nvPr userDrawn="1"/>
          </p:nvSpPr>
          <p:spPr bwMode="gray">
            <a:xfrm>
              <a:off x="8769519" y="3552289"/>
              <a:ext cx="458698"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290"/>
            <p:cNvSpPr>
              <a:spLocks noChangeArrowheads="1"/>
            </p:cNvSpPr>
            <p:nvPr userDrawn="1"/>
          </p:nvSpPr>
          <p:spPr bwMode="gray">
            <a:xfrm>
              <a:off x="8310823" y="3303503"/>
              <a:ext cx="462586" cy="94071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291"/>
            <p:cNvSpPr>
              <a:spLocks noChangeArrowheads="1"/>
            </p:cNvSpPr>
            <p:nvPr userDrawn="1"/>
          </p:nvSpPr>
          <p:spPr bwMode="gray">
            <a:xfrm>
              <a:off x="8384682"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92"/>
            <p:cNvSpPr>
              <a:spLocks noChangeArrowheads="1"/>
            </p:cNvSpPr>
            <p:nvPr userDrawn="1"/>
          </p:nvSpPr>
          <p:spPr bwMode="gray">
            <a:xfrm>
              <a:off x="8474088"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93"/>
            <p:cNvSpPr>
              <a:spLocks noChangeArrowheads="1"/>
            </p:cNvSpPr>
            <p:nvPr userDrawn="1"/>
          </p:nvSpPr>
          <p:spPr bwMode="gray">
            <a:xfrm>
              <a:off x="8563496"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94"/>
            <p:cNvSpPr>
              <a:spLocks noChangeArrowheads="1"/>
            </p:cNvSpPr>
            <p:nvPr userDrawn="1"/>
          </p:nvSpPr>
          <p:spPr bwMode="gray">
            <a:xfrm>
              <a:off x="8649016"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95"/>
            <p:cNvSpPr>
              <a:spLocks noChangeArrowheads="1"/>
            </p:cNvSpPr>
            <p:nvPr userDrawn="1"/>
          </p:nvSpPr>
          <p:spPr bwMode="gray">
            <a:xfrm>
              <a:off x="8384682"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96"/>
            <p:cNvSpPr>
              <a:spLocks noChangeArrowheads="1"/>
            </p:cNvSpPr>
            <p:nvPr userDrawn="1"/>
          </p:nvSpPr>
          <p:spPr bwMode="gray">
            <a:xfrm>
              <a:off x="8474088"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97"/>
            <p:cNvSpPr>
              <a:spLocks noChangeArrowheads="1"/>
            </p:cNvSpPr>
            <p:nvPr userDrawn="1"/>
          </p:nvSpPr>
          <p:spPr bwMode="gray">
            <a:xfrm>
              <a:off x="8563496"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298"/>
            <p:cNvSpPr>
              <a:spLocks noChangeArrowheads="1"/>
            </p:cNvSpPr>
            <p:nvPr userDrawn="1"/>
          </p:nvSpPr>
          <p:spPr bwMode="gray">
            <a:xfrm>
              <a:off x="8649016"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99"/>
            <p:cNvSpPr>
              <a:spLocks noChangeArrowheads="1"/>
            </p:cNvSpPr>
            <p:nvPr userDrawn="1"/>
          </p:nvSpPr>
          <p:spPr bwMode="gray">
            <a:xfrm>
              <a:off x="8384682"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00"/>
            <p:cNvSpPr>
              <a:spLocks noChangeArrowheads="1"/>
            </p:cNvSpPr>
            <p:nvPr userDrawn="1"/>
          </p:nvSpPr>
          <p:spPr bwMode="gray">
            <a:xfrm>
              <a:off x="8474088"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301"/>
            <p:cNvSpPr>
              <a:spLocks noChangeArrowheads="1"/>
            </p:cNvSpPr>
            <p:nvPr userDrawn="1"/>
          </p:nvSpPr>
          <p:spPr bwMode="gray">
            <a:xfrm>
              <a:off x="8563496"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02"/>
            <p:cNvSpPr>
              <a:spLocks noChangeArrowheads="1"/>
            </p:cNvSpPr>
            <p:nvPr userDrawn="1"/>
          </p:nvSpPr>
          <p:spPr bwMode="gray">
            <a:xfrm>
              <a:off x="8649016"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03"/>
            <p:cNvSpPr>
              <a:spLocks noChangeArrowheads="1"/>
            </p:cNvSpPr>
            <p:nvPr userDrawn="1"/>
          </p:nvSpPr>
          <p:spPr bwMode="gray">
            <a:xfrm>
              <a:off x="8384682"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04"/>
            <p:cNvSpPr>
              <a:spLocks noChangeArrowheads="1"/>
            </p:cNvSpPr>
            <p:nvPr userDrawn="1"/>
          </p:nvSpPr>
          <p:spPr bwMode="gray">
            <a:xfrm>
              <a:off x="8474088"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05"/>
            <p:cNvSpPr>
              <a:spLocks noChangeArrowheads="1"/>
            </p:cNvSpPr>
            <p:nvPr userDrawn="1"/>
          </p:nvSpPr>
          <p:spPr bwMode="gray">
            <a:xfrm>
              <a:off x="8563496"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306"/>
            <p:cNvSpPr>
              <a:spLocks noChangeArrowheads="1"/>
            </p:cNvSpPr>
            <p:nvPr userDrawn="1"/>
          </p:nvSpPr>
          <p:spPr bwMode="gray">
            <a:xfrm>
              <a:off x="8649016"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07"/>
            <p:cNvSpPr>
              <a:spLocks noChangeArrowheads="1"/>
            </p:cNvSpPr>
            <p:nvPr userDrawn="1"/>
          </p:nvSpPr>
          <p:spPr bwMode="gray">
            <a:xfrm>
              <a:off x="8384682"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08"/>
            <p:cNvSpPr>
              <a:spLocks noChangeArrowheads="1"/>
            </p:cNvSpPr>
            <p:nvPr userDrawn="1"/>
          </p:nvSpPr>
          <p:spPr bwMode="gray">
            <a:xfrm>
              <a:off x="8474088"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09"/>
            <p:cNvSpPr>
              <a:spLocks noChangeArrowheads="1"/>
            </p:cNvSpPr>
            <p:nvPr userDrawn="1"/>
          </p:nvSpPr>
          <p:spPr bwMode="gray">
            <a:xfrm>
              <a:off x="8563496"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10"/>
            <p:cNvSpPr>
              <a:spLocks noChangeArrowheads="1"/>
            </p:cNvSpPr>
            <p:nvPr userDrawn="1"/>
          </p:nvSpPr>
          <p:spPr bwMode="gray">
            <a:xfrm>
              <a:off x="8649016"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11"/>
            <p:cNvSpPr>
              <a:spLocks noChangeArrowheads="1"/>
            </p:cNvSpPr>
            <p:nvPr userDrawn="1"/>
          </p:nvSpPr>
          <p:spPr bwMode="gray">
            <a:xfrm>
              <a:off x="8384682"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312"/>
            <p:cNvSpPr>
              <a:spLocks noChangeArrowheads="1"/>
            </p:cNvSpPr>
            <p:nvPr userDrawn="1"/>
          </p:nvSpPr>
          <p:spPr bwMode="gray">
            <a:xfrm>
              <a:off x="8474088"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13"/>
            <p:cNvSpPr>
              <a:spLocks noChangeArrowheads="1"/>
            </p:cNvSpPr>
            <p:nvPr userDrawn="1"/>
          </p:nvSpPr>
          <p:spPr bwMode="gray">
            <a:xfrm>
              <a:off x="8563496"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314"/>
            <p:cNvSpPr>
              <a:spLocks noChangeArrowheads="1"/>
            </p:cNvSpPr>
            <p:nvPr userDrawn="1"/>
          </p:nvSpPr>
          <p:spPr bwMode="gray">
            <a:xfrm>
              <a:off x="8649016"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315"/>
            <p:cNvSpPr>
              <a:spLocks noChangeArrowheads="1"/>
            </p:cNvSpPr>
            <p:nvPr userDrawn="1"/>
          </p:nvSpPr>
          <p:spPr bwMode="gray">
            <a:xfrm>
              <a:off x="8384682"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16"/>
            <p:cNvSpPr>
              <a:spLocks noChangeArrowheads="1"/>
            </p:cNvSpPr>
            <p:nvPr userDrawn="1"/>
          </p:nvSpPr>
          <p:spPr bwMode="gray">
            <a:xfrm>
              <a:off x="8474088"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17"/>
            <p:cNvSpPr>
              <a:spLocks noChangeArrowheads="1"/>
            </p:cNvSpPr>
            <p:nvPr userDrawn="1"/>
          </p:nvSpPr>
          <p:spPr bwMode="gray">
            <a:xfrm>
              <a:off x="8563496"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318"/>
            <p:cNvSpPr>
              <a:spLocks noChangeArrowheads="1"/>
            </p:cNvSpPr>
            <p:nvPr userDrawn="1"/>
          </p:nvSpPr>
          <p:spPr bwMode="gray">
            <a:xfrm>
              <a:off x="8649016"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319"/>
            <p:cNvSpPr>
              <a:spLocks noChangeArrowheads="1"/>
            </p:cNvSpPr>
            <p:nvPr userDrawn="1"/>
          </p:nvSpPr>
          <p:spPr bwMode="gray">
            <a:xfrm>
              <a:off x="7848239" y="3509530"/>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320"/>
            <p:cNvSpPr>
              <a:spLocks noChangeArrowheads="1"/>
            </p:cNvSpPr>
            <p:nvPr userDrawn="1"/>
          </p:nvSpPr>
          <p:spPr bwMode="gray">
            <a:xfrm>
              <a:off x="8310823" y="3256856"/>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321"/>
            <p:cNvSpPr>
              <a:spLocks noChangeArrowheads="1"/>
            </p:cNvSpPr>
            <p:nvPr userDrawn="1"/>
          </p:nvSpPr>
          <p:spPr bwMode="gray">
            <a:xfrm>
              <a:off x="8773408" y="3509530"/>
              <a:ext cx="454812"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322"/>
            <p:cNvSpPr>
              <a:spLocks noChangeArrowheads="1"/>
            </p:cNvSpPr>
            <p:nvPr userDrawn="1"/>
          </p:nvSpPr>
          <p:spPr bwMode="gray">
            <a:xfrm>
              <a:off x="8843379"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323"/>
            <p:cNvSpPr>
              <a:spLocks noChangeArrowheads="1"/>
            </p:cNvSpPr>
            <p:nvPr userDrawn="1"/>
          </p:nvSpPr>
          <p:spPr bwMode="gray">
            <a:xfrm>
              <a:off x="8932784"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24"/>
            <p:cNvSpPr>
              <a:spLocks noChangeArrowheads="1"/>
            </p:cNvSpPr>
            <p:nvPr userDrawn="1"/>
          </p:nvSpPr>
          <p:spPr bwMode="gray">
            <a:xfrm>
              <a:off x="9018305"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25"/>
            <p:cNvSpPr>
              <a:spLocks noChangeArrowheads="1"/>
            </p:cNvSpPr>
            <p:nvPr userDrawn="1"/>
          </p:nvSpPr>
          <p:spPr bwMode="gray">
            <a:xfrm>
              <a:off x="911159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26"/>
            <p:cNvSpPr>
              <a:spLocks noChangeArrowheads="1"/>
            </p:cNvSpPr>
            <p:nvPr userDrawn="1"/>
          </p:nvSpPr>
          <p:spPr bwMode="gray">
            <a:xfrm>
              <a:off x="7723848" y="4244222"/>
              <a:ext cx="1636539"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27"/>
            <p:cNvSpPr>
              <a:spLocks/>
            </p:cNvSpPr>
            <p:nvPr userDrawn="1"/>
          </p:nvSpPr>
          <p:spPr bwMode="gray">
            <a:xfrm>
              <a:off x="9857954" y="2230619"/>
              <a:ext cx="1306120" cy="664724"/>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28"/>
            <p:cNvSpPr>
              <a:spLocks/>
            </p:cNvSpPr>
            <p:nvPr userDrawn="1"/>
          </p:nvSpPr>
          <p:spPr bwMode="gray">
            <a:xfrm>
              <a:off x="10339974" y="2156762"/>
              <a:ext cx="23323" cy="275998"/>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329"/>
            <p:cNvSpPr>
              <a:spLocks noChangeArrowheads="1"/>
            </p:cNvSpPr>
            <p:nvPr userDrawn="1"/>
          </p:nvSpPr>
          <p:spPr bwMode="gray">
            <a:xfrm>
              <a:off x="9881277" y="2125664"/>
              <a:ext cx="940717" cy="8940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30"/>
            <p:cNvSpPr>
              <a:spLocks/>
            </p:cNvSpPr>
            <p:nvPr userDrawn="1"/>
          </p:nvSpPr>
          <p:spPr bwMode="gray">
            <a:xfrm>
              <a:off x="9861843" y="2397772"/>
              <a:ext cx="594752" cy="377066"/>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31"/>
            <p:cNvSpPr>
              <a:spLocks/>
            </p:cNvSpPr>
            <p:nvPr userDrawn="1"/>
          </p:nvSpPr>
          <p:spPr bwMode="gray">
            <a:xfrm>
              <a:off x="9861843" y="2397772"/>
              <a:ext cx="532556" cy="377066"/>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332"/>
            <p:cNvSpPr>
              <a:spLocks/>
            </p:cNvSpPr>
            <p:nvPr userDrawn="1"/>
          </p:nvSpPr>
          <p:spPr bwMode="gray">
            <a:xfrm>
              <a:off x="11377875" y="2331688"/>
              <a:ext cx="509233" cy="27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33"/>
            <p:cNvSpPr>
              <a:spLocks/>
            </p:cNvSpPr>
            <p:nvPr userDrawn="1"/>
          </p:nvSpPr>
          <p:spPr bwMode="gray">
            <a:xfrm>
              <a:off x="11276805" y="2421096"/>
              <a:ext cx="509233" cy="19437"/>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34"/>
            <p:cNvSpPr>
              <a:spLocks/>
            </p:cNvSpPr>
            <p:nvPr userDrawn="1"/>
          </p:nvSpPr>
          <p:spPr bwMode="gray">
            <a:xfrm>
              <a:off x="10417720" y="5223811"/>
              <a:ext cx="69970" cy="334305"/>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35"/>
            <p:cNvSpPr>
              <a:spLocks/>
            </p:cNvSpPr>
            <p:nvPr userDrawn="1"/>
          </p:nvSpPr>
          <p:spPr bwMode="gray">
            <a:xfrm>
              <a:off x="10417720" y="5223811"/>
              <a:ext cx="34986" cy="334305"/>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36"/>
            <p:cNvSpPr>
              <a:spLocks/>
            </p:cNvSpPr>
            <p:nvPr userDrawn="1"/>
          </p:nvSpPr>
          <p:spPr bwMode="gray">
            <a:xfrm>
              <a:off x="9947362" y="4722355"/>
              <a:ext cx="256559" cy="25655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37"/>
            <p:cNvSpPr>
              <a:spLocks/>
            </p:cNvSpPr>
            <p:nvPr userDrawn="1"/>
          </p:nvSpPr>
          <p:spPr bwMode="gray">
            <a:xfrm>
              <a:off x="9519763" y="4294757"/>
              <a:ext cx="497570" cy="497570"/>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38"/>
            <p:cNvSpPr>
              <a:spLocks/>
            </p:cNvSpPr>
            <p:nvPr userDrawn="1"/>
          </p:nvSpPr>
          <p:spPr bwMode="gray">
            <a:xfrm>
              <a:off x="10071755" y="4846748"/>
              <a:ext cx="843538" cy="835763"/>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39"/>
            <p:cNvSpPr>
              <a:spLocks/>
            </p:cNvSpPr>
            <p:nvPr userDrawn="1"/>
          </p:nvSpPr>
          <p:spPr bwMode="gray">
            <a:xfrm>
              <a:off x="9916264" y="4695144"/>
              <a:ext cx="147716" cy="139942"/>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40"/>
            <p:cNvSpPr>
              <a:spLocks/>
            </p:cNvSpPr>
            <p:nvPr userDrawn="1"/>
          </p:nvSpPr>
          <p:spPr bwMode="gray">
            <a:xfrm>
              <a:off x="9628606" y="4407487"/>
              <a:ext cx="112732" cy="112732"/>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41"/>
            <p:cNvSpPr>
              <a:spLocks/>
            </p:cNvSpPr>
            <p:nvPr userDrawn="1"/>
          </p:nvSpPr>
          <p:spPr bwMode="gray">
            <a:xfrm>
              <a:off x="10161160" y="4854523"/>
              <a:ext cx="754129" cy="715257"/>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42"/>
            <p:cNvSpPr>
              <a:spLocks/>
            </p:cNvSpPr>
            <p:nvPr userDrawn="1"/>
          </p:nvSpPr>
          <p:spPr bwMode="gray">
            <a:xfrm>
              <a:off x="10079529" y="4932267"/>
              <a:ext cx="719145" cy="750243"/>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43"/>
            <p:cNvSpPr>
              <a:spLocks/>
            </p:cNvSpPr>
            <p:nvPr userDrawn="1"/>
          </p:nvSpPr>
          <p:spPr bwMode="gray">
            <a:xfrm>
              <a:off x="10235020" y="5558116"/>
              <a:ext cx="711370" cy="104958"/>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Oval 344"/>
            <p:cNvSpPr>
              <a:spLocks noChangeArrowheads="1"/>
            </p:cNvSpPr>
            <p:nvPr userDrawn="1"/>
          </p:nvSpPr>
          <p:spPr bwMode="gray">
            <a:xfrm>
              <a:off x="9908489"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345"/>
            <p:cNvSpPr>
              <a:spLocks noChangeArrowheads="1"/>
            </p:cNvSpPr>
            <p:nvPr userDrawn="1"/>
          </p:nvSpPr>
          <p:spPr bwMode="gray">
            <a:xfrm>
              <a:off x="1031665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346"/>
            <p:cNvSpPr>
              <a:spLocks noChangeArrowheads="1"/>
            </p:cNvSpPr>
            <p:nvPr userDrawn="1"/>
          </p:nvSpPr>
          <p:spPr bwMode="gray">
            <a:xfrm>
              <a:off x="10627632"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7"/>
            <p:cNvSpPr>
              <a:spLocks/>
            </p:cNvSpPr>
            <p:nvPr userDrawn="1"/>
          </p:nvSpPr>
          <p:spPr bwMode="gray">
            <a:xfrm>
              <a:off x="9756885" y="5363753"/>
              <a:ext cx="369291" cy="435373"/>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48"/>
            <p:cNvSpPr>
              <a:spLocks/>
            </p:cNvSpPr>
            <p:nvPr userDrawn="1"/>
          </p:nvSpPr>
          <p:spPr bwMode="gray">
            <a:xfrm>
              <a:off x="10122287" y="5663073"/>
              <a:ext cx="38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49"/>
            <p:cNvSpPr>
              <a:spLocks/>
            </p:cNvSpPr>
            <p:nvPr userDrawn="1"/>
          </p:nvSpPr>
          <p:spPr bwMode="gray">
            <a:xfrm>
              <a:off x="9756885" y="5355979"/>
              <a:ext cx="139942" cy="435373"/>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50"/>
            <p:cNvSpPr>
              <a:spLocks/>
            </p:cNvSpPr>
            <p:nvPr userDrawn="1"/>
          </p:nvSpPr>
          <p:spPr bwMode="gray">
            <a:xfrm>
              <a:off x="9994009" y="5355979"/>
              <a:ext cx="971815" cy="435373"/>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51"/>
            <p:cNvSpPr>
              <a:spLocks/>
            </p:cNvSpPr>
            <p:nvPr userDrawn="1"/>
          </p:nvSpPr>
          <p:spPr bwMode="gray">
            <a:xfrm>
              <a:off x="9994009" y="5355979"/>
              <a:ext cx="322644" cy="435373"/>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52"/>
            <p:cNvSpPr>
              <a:spLocks/>
            </p:cNvSpPr>
            <p:nvPr userDrawn="1"/>
          </p:nvSpPr>
          <p:spPr bwMode="gray">
            <a:xfrm>
              <a:off x="10017332" y="5771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53"/>
            <p:cNvSpPr>
              <a:spLocks/>
            </p:cNvSpPr>
            <p:nvPr userDrawn="1"/>
          </p:nvSpPr>
          <p:spPr bwMode="gray">
            <a:xfrm>
              <a:off x="10017332" y="5771917"/>
              <a:ext cx="0" cy="3888"/>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54"/>
            <p:cNvSpPr>
              <a:spLocks/>
            </p:cNvSpPr>
            <p:nvPr userDrawn="1"/>
          </p:nvSpPr>
          <p:spPr bwMode="gray">
            <a:xfrm>
              <a:off x="10017332" y="5764142"/>
              <a:ext cx="0" cy="38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55"/>
            <p:cNvSpPr>
              <a:spLocks/>
            </p:cNvSpPr>
            <p:nvPr userDrawn="1"/>
          </p:nvSpPr>
          <p:spPr bwMode="gray">
            <a:xfrm>
              <a:off x="10017332" y="5783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6"/>
            <p:cNvSpPr>
              <a:spLocks/>
            </p:cNvSpPr>
            <p:nvPr userDrawn="1"/>
          </p:nvSpPr>
          <p:spPr bwMode="gray">
            <a:xfrm>
              <a:off x="10036767" y="5663073"/>
              <a:ext cx="929057" cy="12828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57"/>
            <p:cNvSpPr>
              <a:spLocks/>
            </p:cNvSpPr>
            <p:nvPr userDrawn="1"/>
          </p:nvSpPr>
          <p:spPr bwMode="gray">
            <a:xfrm>
              <a:off x="10056206" y="5402626"/>
              <a:ext cx="217686" cy="260447"/>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58"/>
            <p:cNvSpPr>
              <a:spLocks/>
            </p:cNvSpPr>
            <p:nvPr userDrawn="1"/>
          </p:nvSpPr>
          <p:spPr bwMode="gray">
            <a:xfrm>
              <a:off x="10056206" y="5402626"/>
              <a:ext cx="217686" cy="260447"/>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Oval 359"/>
            <p:cNvSpPr>
              <a:spLocks noChangeArrowheads="1"/>
            </p:cNvSpPr>
            <p:nvPr userDrawn="1"/>
          </p:nvSpPr>
          <p:spPr bwMode="gray">
            <a:xfrm>
              <a:off x="1006398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360"/>
            <p:cNvSpPr>
              <a:spLocks noChangeArrowheads="1"/>
            </p:cNvSpPr>
            <p:nvPr userDrawn="1"/>
          </p:nvSpPr>
          <p:spPr bwMode="gray">
            <a:xfrm>
              <a:off x="10110627"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361"/>
            <p:cNvSpPr>
              <a:spLocks noChangeArrowheads="1"/>
            </p:cNvSpPr>
            <p:nvPr userDrawn="1"/>
          </p:nvSpPr>
          <p:spPr bwMode="gray">
            <a:xfrm>
              <a:off x="10689828"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362"/>
            <p:cNvSpPr>
              <a:spLocks noChangeArrowheads="1"/>
            </p:cNvSpPr>
            <p:nvPr userDrawn="1"/>
          </p:nvSpPr>
          <p:spPr bwMode="gray">
            <a:xfrm>
              <a:off x="10736474"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63"/>
            <p:cNvSpPr>
              <a:spLocks noChangeArrowheads="1"/>
            </p:cNvSpPr>
            <p:nvPr userDrawn="1"/>
          </p:nvSpPr>
          <p:spPr bwMode="gray">
            <a:xfrm>
              <a:off x="10472141"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64"/>
            <p:cNvSpPr>
              <a:spLocks noChangeArrowheads="1"/>
            </p:cNvSpPr>
            <p:nvPr userDrawn="1"/>
          </p:nvSpPr>
          <p:spPr bwMode="gray">
            <a:xfrm>
              <a:off x="10518788"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65"/>
            <p:cNvSpPr>
              <a:spLocks/>
            </p:cNvSpPr>
            <p:nvPr userDrawn="1"/>
          </p:nvSpPr>
          <p:spPr bwMode="gray">
            <a:xfrm>
              <a:off x="10110627" y="5752479"/>
              <a:ext cx="89408" cy="93295"/>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66"/>
            <p:cNvSpPr>
              <a:spLocks/>
            </p:cNvSpPr>
            <p:nvPr userDrawn="1"/>
          </p:nvSpPr>
          <p:spPr bwMode="gray">
            <a:xfrm>
              <a:off x="10518788" y="5752479"/>
              <a:ext cx="97183"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67"/>
            <p:cNvSpPr>
              <a:spLocks/>
            </p:cNvSpPr>
            <p:nvPr userDrawn="1"/>
          </p:nvSpPr>
          <p:spPr bwMode="gray">
            <a:xfrm>
              <a:off x="10736474" y="5752479"/>
              <a:ext cx="93295"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68"/>
            <p:cNvSpPr>
              <a:spLocks/>
            </p:cNvSpPr>
            <p:nvPr userDrawn="1"/>
          </p:nvSpPr>
          <p:spPr bwMode="gray">
            <a:xfrm>
              <a:off x="9830743" y="5701947"/>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9"/>
            <p:cNvSpPr>
              <a:spLocks/>
            </p:cNvSpPr>
            <p:nvPr userDrawn="1"/>
          </p:nvSpPr>
          <p:spPr bwMode="gray">
            <a:xfrm>
              <a:off x="9830743" y="5740819"/>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70"/>
            <p:cNvSpPr>
              <a:spLocks/>
            </p:cNvSpPr>
            <p:nvPr userDrawn="1"/>
          </p:nvSpPr>
          <p:spPr bwMode="gray">
            <a:xfrm>
              <a:off x="9795757" y="5402626"/>
              <a:ext cx="241010" cy="260447"/>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71"/>
            <p:cNvSpPr>
              <a:spLocks/>
            </p:cNvSpPr>
            <p:nvPr userDrawn="1"/>
          </p:nvSpPr>
          <p:spPr bwMode="gray">
            <a:xfrm>
              <a:off x="9795757" y="5402626"/>
              <a:ext cx="198252" cy="260447"/>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72"/>
            <p:cNvSpPr>
              <a:spLocks/>
            </p:cNvSpPr>
            <p:nvPr userDrawn="1"/>
          </p:nvSpPr>
          <p:spPr bwMode="gray">
            <a:xfrm>
              <a:off x="9550861" y="4325855"/>
              <a:ext cx="23323" cy="423713"/>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73"/>
            <p:cNvSpPr>
              <a:spLocks/>
            </p:cNvSpPr>
            <p:nvPr userDrawn="1"/>
          </p:nvSpPr>
          <p:spPr bwMode="gray">
            <a:xfrm>
              <a:off x="10040657" y="4815650"/>
              <a:ext cx="190477" cy="186589"/>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74"/>
            <p:cNvSpPr>
              <a:spLocks/>
            </p:cNvSpPr>
            <p:nvPr userDrawn="1"/>
          </p:nvSpPr>
          <p:spPr bwMode="gray">
            <a:xfrm>
              <a:off x="9531424" y="4769004"/>
              <a:ext cx="147716" cy="104958"/>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375"/>
            <p:cNvSpPr>
              <a:spLocks noChangeArrowheads="1"/>
            </p:cNvSpPr>
            <p:nvPr userDrawn="1"/>
          </p:nvSpPr>
          <p:spPr bwMode="gray">
            <a:xfrm>
              <a:off x="9523649" y="4702918"/>
              <a:ext cx="77745" cy="77745"/>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376"/>
            <p:cNvSpPr>
              <a:spLocks noChangeArrowheads="1"/>
            </p:cNvSpPr>
            <p:nvPr userDrawn="1"/>
          </p:nvSpPr>
          <p:spPr bwMode="gray">
            <a:xfrm>
              <a:off x="9543087" y="4726241"/>
              <a:ext cx="38872" cy="3498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77"/>
            <p:cNvSpPr>
              <a:spLocks noChangeArrowheads="1"/>
            </p:cNvSpPr>
            <p:nvPr userDrawn="1"/>
          </p:nvSpPr>
          <p:spPr bwMode="gray">
            <a:xfrm>
              <a:off x="8788958" y="4477457"/>
              <a:ext cx="213800" cy="5442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Rectangle 378"/>
            <p:cNvSpPr>
              <a:spLocks noChangeArrowheads="1"/>
            </p:cNvSpPr>
            <p:nvPr userDrawn="1"/>
          </p:nvSpPr>
          <p:spPr bwMode="gray">
            <a:xfrm>
              <a:off x="8788958" y="4531878"/>
              <a:ext cx="213800" cy="439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79"/>
            <p:cNvSpPr>
              <a:spLocks/>
            </p:cNvSpPr>
            <p:nvPr userDrawn="1"/>
          </p:nvSpPr>
          <p:spPr bwMode="gray">
            <a:xfrm>
              <a:off x="9002756" y="4971141"/>
              <a:ext cx="668610" cy="295432"/>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80"/>
            <p:cNvSpPr>
              <a:spLocks/>
            </p:cNvSpPr>
            <p:nvPr userDrawn="1"/>
          </p:nvSpPr>
          <p:spPr bwMode="gray">
            <a:xfrm>
              <a:off x="7739397" y="5247135"/>
              <a:ext cx="1737608" cy="295432"/>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81"/>
            <p:cNvSpPr>
              <a:spLocks noChangeArrowheads="1"/>
            </p:cNvSpPr>
            <p:nvPr userDrawn="1"/>
          </p:nvSpPr>
          <p:spPr bwMode="gray">
            <a:xfrm>
              <a:off x="7739397" y="5181053"/>
              <a:ext cx="1737608" cy="660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Oval 382"/>
            <p:cNvSpPr>
              <a:spLocks noChangeArrowheads="1"/>
            </p:cNvSpPr>
            <p:nvPr userDrawn="1"/>
          </p:nvSpPr>
          <p:spPr bwMode="gray">
            <a:xfrm>
              <a:off x="8283613" y="5344318"/>
              <a:ext cx="73859"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383"/>
            <p:cNvSpPr>
              <a:spLocks noChangeArrowheads="1"/>
            </p:cNvSpPr>
            <p:nvPr userDrawn="1"/>
          </p:nvSpPr>
          <p:spPr bwMode="gray">
            <a:xfrm>
              <a:off x="8423554" y="5344318"/>
              <a:ext cx="81633"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384"/>
            <p:cNvSpPr>
              <a:spLocks noChangeArrowheads="1"/>
            </p:cNvSpPr>
            <p:nvPr userDrawn="1"/>
          </p:nvSpPr>
          <p:spPr bwMode="gray">
            <a:xfrm>
              <a:off x="8567382" y="5344318"/>
              <a:ext cx="77745"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85"/>
            <p:cNvSpPr>
              <a:spLocks noChangeArrowheads="1"/>
            </p:cNvSpPr>
            <p:nvPr userDrawn="1"/>
          </p:nvSpPr>
          <p:spPr bwMode="gray">
            <a:xfrm>
              <a:off x="8361358" y="4971141"/>
              <a:ext cx="213800" cy="2099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6"/>
            <p:cNvSpPr>
              <a:spLocks noChangeArrowheads="1"/>
            </p:cNvSpPr>
            <p:nvPr userDrawn="1"/>
          </p:nvSpPr>
          <p:spPr bwMode="gray">
            <a:xfrm>
              <a:off x="8151446" y="4971141"/>
              <a:ext cx="209912" cy="20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87"/>
            <p:cNvSpPr>
              <a:spLocks noChangeArrowheads="1"/>
            </p:cNvSpPr>
            <p:nvPr userDrawn="1"/>
          </p:nvSpPr>
          <p:spPr bwMode="gray">
            <a:xfrm>
              <a:off x="8151446" y="4761229"/>
              <a:ext cx="209912" cy="2099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88"/>
            <p:cNvSpPr>
              <a:spLocks noChangeArrowheads="1"/>
            </p:cNvSpPr>
            <p:nvPr userDrawn="1"/>
          </p:nvSpPr>
          <p:spPr bwMode="gray">
            <a:xfrm>
              <a:off x="8575156" y="4971141"/>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89"/>
            <p:cNvSpPr>
              <a:spLocks noChangeArrowheads="1"/>
            </p:cNvSpPr>
            <p:nvPr userDrawn="1"/>
          </p:nvSpPr>
          <p:spPr bwMode="gray">
            <a:xfrm>
              <a:off x="8788958" y="4971141"/>
              <a:ext cx="213800" cy="2099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390"/>
            <p:cNvSpPr>
              <a:spLocks noChangeArrowheads="1"/>
            </p:cNvSpPr>
            <p:nvPr userDrawn="1"/>
          </p:nvSpPr>
          <p:spPr bwMode="gray">
            <a:xfrm>
              <a:off x="8361358" y="4761229"/>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391"/>
            <p:cNvSpPr>
              <a:spLocks noChangeArrowheads="1"/>
            </p:cNvSpPr>
            <p:nvPr userDrawn="1"/>
          </p:nvSpPr>
          <p:spPr bwMode="gray">
            <a:xfrm>
              <a:off x="8575156" y="4761229"/>
              <a:ext cx="213800" cy="20991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392"/>
            <p:cNvSpPr>
              <a:spLocks noChangeArrowheads="1"/>
            </p:cNvSpPr>
            <p:nvPr userDrawn="1"/>
          </p:nvSpPr>
          <p:spPr bwMode="gray">
            <a:xfrm>
              <a:off x="8858928" y="4605738"/>
              <a:ext cx="50535" cy="29543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393"/>
            <p:cNvSpPr>
              <a:spLocks/>
            </p:cNvSpPr>
            <p:nvPr userDrawn="1"/>
          </p:nvSpPr>
          <p:spPr bwMode="gray">
            <a:xfrm>
              <a:off x="8205867" y="5480370"/>
              <a:ext cx="1123420" cy="66084"/>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94"/>
            <p:cNvSpPr>
              <a:spLocks/>
            </p:cNvSpPr>
            <p:nvPr userDrawn="1"/>
          </p:nvSpPr>
          <p:spPr bwMode="gray">
            <a:xfrm>
              <a:off x="10573209" y="2743737"/>
              <a:ext cx="97183" cy="338193"/>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95"/>
            <p:cNvSpPr>
              <a:spLocks/>
            </p:cNvSpPr>
            <p:nvPr userDrawn="1"/>
          </p:nvSpPr>
          <p:spPr bwMode="gray">
            <a:xfrm>
              <a:off x="10452706" y="3183000"/>
              <a:ext cx="338193" cy="948492"/>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396"/>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97"/>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398"/>
            <p:cNvSpPr>
              <a:spLocks noChangeArrowheads="1"/>
            </p:cNvSpPr>
            <p:nvPr userDrawn="1"/>
          </p:nvSpPr>
          <p:spPr bwMode="gray">
            <a:xfrm>
              <a:off x="10499353" y="3249082"/>
              <a:ext cx="15549"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399"/>
            <p:cNvSpPr>
              <a:spLocks noChangeArrowheads="1"/>
            </p:cNvSpPr>
            <p:nvPr userDrawn="1"/>
          </p:nvSpPr>
          <p:spPr bwMode="gray">
            <a:xfrm>
              <a:off x="10534337"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00"/>
            <p:cNvSpPr>
              <a:spLocks noChangeArrowheads="1"/>
            </p:cNvSpPr>
            <p:nvPr userDrawn="1"/>
          </p:nvSpPr>
          <p:spPr bwMode="gray">
            <a:xfrm>
              <a:off x="10573209"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401"/>
            <p:cNvSpPr>
              <a:spLocks noChangeArrowheads="1"/>
            </p:cNvSpPr>
            <p:nvPr userDrawn="1"/>
          </p:nvSpPr>
          <p:spPr bwMode="gray">
            <a:xfrm>
              <a:off x="10612083"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402"/>
            <p:cNvSpPr>
              <a:spLocks noChangeArrowheads="1"/>
            </p:cNvSpPr>
            <p:nvPr userDrawn="1"/>
          </p:nvSpPr>
          <p:spPr bwMode="gray">
            <a:xfrm>
              <a:off x="10647069"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403"/>
            <p:cNvSpPr>
              <a:spLocks noChangeArrowheads="1"/>
            </p:cNvSpPr>
            <p:nvPr userDrawn="1"/>
          </p:nvSpPr>
          <p:spPr bwMode="gray">
            <a:xfrm>
              <a:off x="10685942"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404"/>
            <p:cNvSpPr>
              <a:spLocks noChangeArrowheads="1"/>
            </p:cNvSpPr>
            <p:nvPr userDrawn="1"/>
          </p:nvSpPr>
          <p:spPr bwMode="gray">
            <a:xfrm>
              <a:off x="10724814"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05"/>
            <p:cNvSpPr>
              <a:spLocks noEditPoints="1"/>
            </p:cNvSpPr>
            <p:nvPr userDrawn="1"/>
          </p:nvSpPr>
          <p:spPr bwMode="gray">
            <a:xfrm>
              <a:off x="10044543" y="3175225"/>
              <a:ext cx="412050" cy="952380"/>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4" name="Rectangle 406"/>
            <p:cNvSpPr>
              <a:spLocks noChangeArrowheads="1"/>
            </p:cNvSpPr>
            <p:nvPr userDrawn="1"/>
          </p:nvSpPr>
          <p:spPr bwMode="gray">
            <a:xfrm>
              <a:off x="10790897" y="3342377"/>
              <a:ext cx="373177" cy="7891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407"/>
            <p:cNvSpPr>
              <a:spLocks noChangeArrowheads="1"/>
            </p:cNvSpPr>
            <p:nvPr userDrawn="1"/>
          </p:nvSpPr>
          <p:spPr bwMode="gray">
            <a:xfrm>
              <a:off x="10825883" y="3311279"/>
              <a:ext cx="307095" cy="3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08"/>
            <p:cNvSpPr>
              <a:spLocks noChangeArrowheads="1"/>
            </p:cNvSpPr>
            <p:nvPr userDrawn="1"/>
          </p:nvSpPr>
          <p:spPr bwMode="gray">
            <a:xfrm>
              <a:off x="10853093" y="3276293"/>
              <a:ext cx="248784" cy="3498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09"/>
            <p:cNvSpPr>
              <a:spLocks/>
            </p:cNvSpPr>
            <p:nvPr userDrawn="1"/>
          </p:nvSpPr>
          <p:spPr bwMode="gray">
            <a:xfrm>
              <a:off x="1081810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8" name="Freeform 410"/>
            <p:cNvSpPr>
              <a:spLocks/>
            </p:cNvSpPr>
            <p:nvPr userDrawn="1"/>
          </p:nvSpPr>
          <p:spPr bwMode="gray">
            <a:xfrm>
              <a:off x="1087641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9" name="Freeform 411"/>
            <p:cNvSpPr>
              <a:spLocks/>
            </p:cNvSpPr>
            <p:nvPr userDrawn="1"/>
          </p:nvSpPr>
          <p:spPr bwMode="gray">
            <a:xfrm>
              <a:off x="10934727" y="3552289"/>
              <a:ext cx="31098" cy="46647"/>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0" name="Freeform 412"/>
            <p:cNvSpPr>
              <a:spLocks/>
            </p:cNvSpPr>
            <p:nvPr userDrawn="1"/>
          </p:nvSpPr>
          <p:spPr bwMode="gray">
            <a:xfrm>
              <a:off x="1098914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1" name="Freeform 413"/>
            <p:cNvSpPr>
              <a:spLocks/>
            </p:cNvSpPr>
            <p:nvPr userDrawn="1"/>
          </p:nvSpPr>
          <p:spPr bwMode="gray">
            <a:xfrm>
              <a:off x="1104745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2" name="Freeform 414"/>
            <p:cNvSpPr>
              <a:spLocks/>
            </p:cNvSpPr>
            <p:nvPr userDrawn="1"/>
          </p:nvSpPr>
          <p:spPr bwMode="gray">
            <a:xfrm>
              <a:off x="11101877" y="3552289"/>
              <a:ext cx="34986" cy="46647"/>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3" name="Freeform 415"/>
            <p:cNvSpPr>
              <a:spLocks/>
            </p:cNvSpPr>
            <p:nvPr userDrawn="1"/>
          </p:nvSpPr>
          <p:spPr bwMode="gray">
            <a:xfrm>
              <a:off x="1081810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4" name="Freeform 416"/>
            <p:cNvSpPr>
              <a:spLocks/>
            </p:cNvSpPr>
            <p:nvPr userDrawn="1"/>
          </p:nvSpPr>
          <p:spPr bwMode="gray">
            <a:xfrm>
              <a:off x="1087641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5" name="Freeform 417"/>
            <p:cNvSpPr>
              <a:spLocks/>
            </p:cNvSpPr>
            <p:nvPr userDrawn="1"/>
          </p:nvSpPr>
          <p:spPr bwMode="gray">
            <a:xfrm>
              <a:off x="10934727" y="3622259"/>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6" name="Freeform 418"/>
            <p:cNvSpPr>
              <a:spLocks/>
            </p:cNvSpPr>
            <p:nvPr userDrawn="1"/>
          </p:nvSpPr>
          <p:spPr bwMode="gray">
            <a:xfrm>
              <a:off x="1098914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7" name="Freeform 419"/>
            <p:cNvSpPr>
              <a:spLocks/>
            </p:cNvSpPr>
            <p:nvPr userDrawn="1"/>
          </p:nvSpPr>
          <p:spPr bwMode="gray">
            <a:xfrm>
              <a:off x="1104745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8" name="Freeform 420"/>
            <p:cNvSpPr>
              <a:spLocks/>
            </p:cNvSpPr>
            <p:nvPr userDrawn="1"/>
          </p:nvSpPr>
          <p:spPr bwMode="gray">
            <a:xfrm>
              <a:off x="11101877" y="3622259"/>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421"/>
            <p:cNvSpPr>
              <a:spLocks/>
            </p:cNvSpPr>
            <p:nvPr userDrawn="1"/>
          </p:nvSpPr>
          <p:spPr bwMode="gray">
            <a:xfrm>
              <a:off x="1081810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422"/>
            <p:cNvSpPr>
              <a:spLocks/>
            </p:cNvSpPr>
            <p:nvPr userDrawn="1"/>
          </p:nvSpPr>
          <p:spPr bwMode="gray">
            <a:xfrm>
              <a:off x="1087641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1" name="Freeform 423"/>
            <p:cNvSpPr>
              <a:spLocks/>
            </p:cNvSpPr>
            <p:nvPr userDrawn="1"/>
          </p:nvSpPr>
          <p:spPr bwMode="gray">
            <a:xfrm>
              <a:off x="10934727" y="3688344"/>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2" name="Freeform 424"/>
            <p:cNvSpPr>
              <a:spLocks/>
            </p:cNvSpPr>
            <p:nvPr userDrawn="1"/>
          </p:nvSpPr>
          <p:spPr bwMode="gray">
            <a:xfrm>
              <a:off x="1098914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3" name="Freeform 425"/>
            <p:cNvSpPr>
              <a:spLocks/>
            </p:cNvSpPr>
            <p:nvPr userDrawn="1"/>
          </p:nvSpPr>
          <p:spPr bwMode="gray">
            <a:xfrm>
              <a:off x="1104745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4" name="Freeform 426"/>
            <p:cNvSpPr>
              <a:spLocks/>
            </p:cNvSpPr>
            <p:nvPr userDrawn="1"/>
          </p:nvSpPr>
          <p:spPr bwMode="gray">
            <a:xfrm>
              <a:off x="11101877" y="3688344"/>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5" name="Freeform 427"/>
            <p:cNvSpPr>
              <a:spLocks/>
            </p:cNvSpPr>
            <p:nvPr userDrawn="1"/>
          </p:nvSpPr>
          <p:spPr bwMode="gray">
            <a:xfrm>
              <a:off x="1081810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6" name="Freeform 428"/>
            <p:cNvSpPr>
              <a:spLocks/>
            </p:cNvSpPr>
            <p:nvPr userDrawn="1"/>
          </p:nvSpPr>
          <p:spPr bwMode="gray">
            <a:xfrm>
              <a:off x="1087641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7" name="Freeform 429"/>
            <p:cNvSpPr>
              <a:spLocks/>
            </p:cNvSpPr>
            <p:nvPr userDrawn="1"/>
          </p:nvSpPr>
          <p:spPr bwMode="gray">
            <a:xfrm>
              <a:off x="10934727" y="3762201"/>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8" name="Freeform 430"/>
            <p:cNvSpPr>
              <a:spLocks/>
            </p:cNvSpPr>
            <p:nvPr userDrawn="1"/>
          </p:nvSpPr>
          <p:spPr bwMode="gray">
            <a:xfrm>
              <a:off x="1098914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9" name="Freeform 431"/>
            <p:cNvSpPr>
              <a:spLocks/>
            </p:cNvSpPr>
            <p:nvPr userDrawn="1"/>
          </p:nvSpPr>
          <p:spPr bwMode="gray">
            <a:xfrm>
              <a:off x="1104745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0" name="Freeform 432"/>
            <p:cNvSpPr>
              <a:spLocks/>
            </p:cNvSpPr>
            <p:nvPr userDrawn="1"/>
          </p:nvSpPr>
          <p:spPr bwMode="gray">
            <a:xfrm>
              <a:off x="11101877" y="3762201"/>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1" name="Freeform 433"/>
            <p:cNvSpPr>
              <a:spLocks/>
            </p:cNvSpPr>
            <p:nvPr userDrawn="1"/>
          </p:nvSpPr>
          <p:spPr bwMode="gray">
            <a:xfrm>
              <a:off x="1081810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2" name="Freeform 434"/>
            <p:cNvSpPr>
              <a:spLocks/>
            </p:cNvSpPr>
            <p:nvPr userDrawn="1"/>
          </p:nvSpPr>
          <p:spPr bwMode="gray">
            <a:xfrm>
              <a:off x="1087641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3" name="Freeform 435"/>
            <p:cNvSpPr>
              <a:spLocks/>
            </p:cNvSpPr>
            <p:nvPr userDrawn="1"/>
          </p:nvSpPr>
          <p:spPr bwMode="gray">
            <a:xfrm>
              <a:off x="10934727" y="3828285"/>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4" name="Freeform 436"/>
            <p:cNvSpPr>
              <a:spLocks/>
            </p:cNvSpPr>
            <p:nvPr userDrawn="1"/>
          </p:nvSpPr>
          <p:spPr bwMode="gray">
            <a:xfrm>
              <a:off x="1098914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5" name="Freeform 437"/>
            <p:cNvSpPr>
              <a:spLocks/>
            </p:cNvSpPr>
            <p:nvPr userDrawn="1"/>
          </p:nvSpPr>
          <p:spPr bwMode="gray">
            <a:xfrm>
              <a:off x="1104745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6" name="Freeform 438"/>
            <p:cNvSpPr>
              <a:spLocks/>
            </p:cNvSpPr>
            <p:nvPr userDrawn="1"/>
          </p:nvSpPr>
          <p:spPr bwMode="gray">
            <a:xfrm>
              <a:off x="11101877" y="3828285"/>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7" name="Freeform 439"/>
            <p:cNvSpPr>
              <a:spLocks/>
            </p:cNvSpPr>
            <p:nvPr userDrawn="1"/>
          </p:nvSpPr>
          <p:spPr bwMode="gray">
            <a:xfrm>
              <a:off x="10818109"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8" name="Freeform 440"/>
            <p:cNvSpPr>
              <a:spLocks/>
            </p:cNvSpPr>
            <p:nvPr userDrawn="1"/>
          </p:nvSpPr>
          <p:spPr bwMode="gray">
            <a:xfrm>
              <a:off x="10876416"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9" name="Freeform 441"/>
            <p:cNvSpPr>
              <a:spLocks/>
            </p:cNvSpPr>
            <p:nvPr userDrawn="1"/>
          </p:nvSpPr>
          <p:spPr bwMode="gray">
            <a:xfrm>
              <a:off x="10934727" y="3902142"/>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0" name="Freeform 443"/>
            <p:cNvSpPr>
              <a:spLocks/>
            </p:cNvSpPr>
            <p:nvPr userDrawn="1"/>
          </p:nvSpPr>
          <p:spPr bwMode="gray">
            <a:xfrm>
              <a:off x="1098914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1" name="Freeform 444"/>
            <p:cNvSpPr>
              <a:spLocks/>
            </p:cNvSpPr>
            <p:nvPr userDrawn="1"/>
          </p:nvSpPr>
          <p:spPr bwMode="gray">
            <a:xfrm>
              <a:off x="1104745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2" name="Freeform 445"/>
            <p:cNvSpPr>
              <a:spLocks/>
            </p:cNvSpPr>
            <p:nvPr userDrawn="1"/>
          </p:nvSpPr>
          <p:spPr bwMode="gray">
            <a:xfrm>
              <a:off x="11101877" y="3902140"/>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3" name="Freeform 446"/>
            <p:cNvSpPr>
              <a:spLocks/>
            </p:cNvSpPr>
            <p:nvPr userDrawn="1"/>
          </p:nvSpPr>
          <p:spPr bwMode="gray">
            <a:xfrm>
              <a:off x="1081810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4" name="Freeform 447"/>
            <p:cNvSpPr>
              <a:spLocks/>
            </p:cNvSpPr>
            <p:nvPr userDrawn="1"/>
          </p:nvSpPr>
          <p:spPr bwMode="gray">
            <a:xfrm>
              <a:off x="1087641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5" name="Freeform 448"/>
            <p:cNvSpPr>
              <a:spLocks/>
            </p:cNvSpPr>
            <p:nvPr userDrawn="1"/>
          </p:nvSpPr>
          <p:spPr bwMode="gray">
            <a:xfrm>
              <a:off x="10934725" y="3972110"/>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6" name="Freeform 449"/>
            <p:cNvSpPr>
              <a:spLocks/>
            </p:cNvSpPr>
            <p:nvPr userDrawn="1"/>
          </p:nvSpPr>
          <p:spPr bwMode="gray">
            <a:xfrm>
              <a:off x="1098914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7" name="Freeform 450"/>
            <p:cNvSpPr>
              <a:spLocks/>
            </p:cNvSpPr>
            <p:nvPr userDrawn="1"/>
          </p:nvSpPr>
          <p:spPr bwMode="gray">
            <a:xfrm>
              <a:off x="1104745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8" name="Freeform 451"/>
            <p:cNvSpPr>
              <a:spLocks/>
            </p:cNvSpPr>
            <p:nvPr userDrawn="1"/>
          </p:nvSpPr>
          <p:spPr bwMode="gray">
            <a:xfrm>
              <a:off x="11101877" y="3972110"/>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9" name="Freeform 452"/>
            <p:cNvSpPr>
              <a:spLocks/>
            </p:cNvSpPr>
            <p:nvPr userDrawn="1"/>
          </p:nvSpPr>
          <p:spPr bwMode="gray">
            <a:xfrm>
              <a:off x="1081810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0" name="Freeform 453"/>
            <p:cNvSpPr>
              <a:spLocks/>
            </p:cNvSpPr>
            <p:nvPr userDrawn="1"/>
          </p:nvSpPr>
          <p:spPr bwMode="gray">
            <a:xfrm>
              <a:off x="1087641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1" name="Freeform 454"/>
            <p:cNvSpPr>
              <a:spLocks/>
            </p:cNvSpPr>
            <p:nvPr userDrawn="1"/>
          </p:nvSpPr>
          <p:spPr bwMode="gray">
            <a:xfrm>
              <a:off x="10934725" y="4042082"/>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2" name="Freeform 455"/>
            <p:cNvSpPr>
              <a:spLocks/>
            </p:cNvSpPr>
            <p:nvPr userDrawn="1"/>
          </p:nvSpPr>
          <p:spPr bwMode="gray">
            <a:xfrm>
              <a:off x="1098914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3" name="Freeform 456"/>
            <p:cNvSpPr>
              <a:spLocks/>
            </p:cNvSpPr>
            <p:nvPr userDrawn="1"/>
          </p:nvSpPr>
          <p:spPr bwMode="gray">
            <a:xfrm>
              <a:off x="1104745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4" name="Freeform 457"/>
            <p:cNvSpPr>
              <a:spLocks/>
            </p:cNvSpPr>
            <p:nvPr userDrawn="1"/>
          </p:nvSpPr>
          <p:spPr bwMode="gray">
            <a:xfrm>
              <a:off x="11101877" y="4042082"/>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5" name="Freeform 458"/>
            <p:cNvSpPr>
              <a:spLocks/>
            </p:cNvSpPr>
            <p:nvPr userDrawn="1"/>
          </p:nvSpPr>
          <p:spPr bwMode="gray">
            <a:xfrm>
              <a:off x="1081810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6" name="Freeform 459"/>
            <p:cNvSpPr>
              <a:spLocks/>
            </p:cNvSpPr>
            <p:nvPr userDrawn="1"/>
          </p:nvSpPr>
          <p:spPr bwMode="gray">
            <a:xfrm>
              <a:off x="1087641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7" name="Freeform 460"/>
            <p:cNvSpPr>
              <a:spLocks/>
            </p:cNvSpPr>
            <p:nvPr userDrawn="1"/>
          </p:nvSpPr>
          <p:spPr bwMode="gray">
            <a:xfrm>
              <a:off x="10934725" y="3408456"/>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8" name="Freeform 461"/>
            <p:cNvSpPr>
              <a:spLocks/>
            </p:cNvSpPr>
            <p:nvPr userDrawn="1"/>
          </p:nvSpPr>
          <p:spPr bwMode="gray">
            <a:xfrm>
              <a:off x="1098914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9" name="Freeform 462"/>
            <p:cNvSpPr>
              <a:spLocks/>
            </p:cNvSpPr>
            <p:nvPr userDrawn="1"/>
          </p:nvSpPr>
          <p:spPr bwMode="gray">
            <a:xfrm>
              <a:off x="1104745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0" name="Freeform 463"/>
            <p:cNvSpPr>
              <a:spLocks/>
            </p:cNvSpPr>
            <p:nvPr userDrawn="1"/>
          </p:nvSpPr>
          <p:spPr bwMode="gray">
            <a:xfrm>
              <a:off x="11101877" y="3408456"/>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1" name="Freeform 464"/>
            <p:cNvSpPr>
              <a:spLocks/>
            </p:cNvSpPr>
            <p:nvPr userDrawn="1"/>
          </p:nvSpPr>
          <p:spPr bwMode="gray">
            <a:xfrm>
              <a:off x="1081810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2" name="Freeform 465"/>
            <p:cNvSpPr>
              <a:spLocks/>
            </p:cNvSpPr>
            <p:nvPr userDrawn="1"/>
          </p:nvSpPr>
          <p:spPr bwMode="gray">
            <a:xfrm>
              <a:off x="1087641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3" name="Freeform 466"/>
            <p:cNvSpPr>
              <a:spLocks/>
            </p:cNvSpPr>
            <p:nvPr userDrawn="1"/>
          </p:nvSpPr>
          <p:spPr bwMode="gray">
            <a:xfrm>
              <a:off x="10934725" y="3478426"/>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4" name="Freeform 467"/>
            <p:cNvSpPr>
              <a:spLocks/>
            </p:cNvSpPr>
            <p:nvPr userDrawn="1"/>
          </p:nvSpPr>
          <p:spPr bwMode="gray">
            <a:xfrm>
              <a:off x="1098914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5" name="Freeform 468"/>
            <p:cNvSpPr>
              <a:spLocks/>
            </p:cNvSpPr>
            <p:nvPr userDrawn="1"/>
          </p:nvSpPr>
          <p:spPr bwMode="gray">
            <a:xfrm>
              <a:off x="1104745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6" name="Freeform 469"/>
            <p:cNvSpPr>
              <a:spLocks/>
            </p:cNvSpPr>
            <p:nvPr userDrawn="1"/>
          </p:nvSpPr>
          <p:spPr bwMode="gray">
            <a:xfrm>
              <a:off x="11101877" y="3478426"/>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7" name="Rectangle 470"/>
            <p:cNvSpPr>
              <a:spLocks noChangeArrowheads="1"/>
            </p:cNvSpPr>
            <p:nvPr userDrawn="1"/>
          </p:nvSpPr>
          <p:spPr bwMode="gray">
            <a:xfrm>
              <a:off x="10417720" y="4800097"/>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71"/>
            <p:cNvSpPr>
              <a:spLocks noChangeArrowheads="1"/>
            </p:cNvSpPr>
            <p:nvPr userDrawn="1"/>
          </p:nvSpPr>
          <p:spPr bwMode="gray">
            <a:xfrm>
              <a:off x="10417720" y="4873955"/>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72"/>
            <p:cNvSpPr>
              <a:spLocks noChangeArrowheads="1"/>
            </p:cNvSpPr>
            <p:nvPr userDrawn="1"/>
          </p:nvSpPr>
          <p:spPr bwMode="gray">
            <a:xfrm>
              <a:off x="10417720" y="4835083"/>
              <a:ext cx="621962" cy="388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473"/>
            <p:cNvSpPr>
              <a:spLocks noChangeArrowheads="1"/>
            </p:cNvSpPr>
            <p:nvPr userDrawn="1"/>
          </p:nvSpPr>
          <p:spPr bwMode="gray">
            <a:xfrm>
              <a:off x="10845318"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474"/>
            <p:cNvSpPr>
              <a:spLocks noChangeArrowheads="1"/>
            </p:cNvSpPr>
            <p:nvPr userDrawn="1"/>
          </p:nvSpPr>
          <p:spPr bwMode="gray">
            <a:xfrm>
              <a:off x="10926949"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475"/>
            <p:cNvSpPr>
              <a:spLocks noChangeArrowheads="1"/>
            </p:cNvSpPr>
            <p:nvPr userDrawn="1"/>
          </p:nvSpPr>
          <p:spPr bwMode="gray">
            <a:xfrm>
              <a:off x="10670390"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476"/>
            <p:cNvSpPr>
              <a:spLocks noChangeArrowheads="1"/>
            </p:cNvSpPr>
            <p:nvPr userDrawn="1"/>
          </p:nvSpPr>
          <p:spPr bwMode="gray">
            <a:xfrm>
              <a:off x="10752023"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477"/>
            <p:cNvSpPr>
              <a:spLocks noChangeArrowheads="1"/>
            </p:cNvSpPr>
            <p:nvPr userDrawn="1"/>
          </p:nvSpPr>
          <p:spPr bwMode="gray">
            <a:xfrm>
              <a:off x="10495465" y="4496890"/>
              <a:ext cx="116618"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478"/>
            <p:cNvSpPr>
              <a:spLocks noChangeArrowheads="1"/>
            </p:cNvSpPr>
            <p:nvPr userDrawn="1"/>
          </p:nvSpPr>
          <p:spPr bwMode="gray">
            <a:xfrm>
              <a:off x="10577097" y="4524101"/>
              <a:ext cx="34986"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479"/>
            <p:cNvSpPr>
              <a:spLocks noChangeArrowheads="1"/>
            </p:cNvSpPr>
            <p:nvPr userDrawn="1"/>
          </p:nvSpPr>
          <p:spPr bwMode="gray">
            <a:xfrm>
              <a:off x="10495465"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480"/>
            <p:cNvSpPr>
              <a:spLocks noChangeArrowheads="1"/>
            </p:cNvSpPr>
            <p:nvPr userDrawn="1"/>
          </p:nvSpPr>
          <p:spPr bwMode="gray">
            <a:xfrm>
              <a:off x="10670390"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481"/>
            <p:cNvSpPr>
              <a:spLocks noChangeArrowheads="1"/>
            </p:cNvSpPr>
            <p:nvPr userDrawn="1"/>
          </p:nvSpPr>
          <p:spPr bwMode="gray">
            <a:xfrm>
              <a:off x="10845318"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482"/>
            <p:cNvSpPr>
              <a:spLocks/>
            </p:cNvSpPr>
            <p:nvPr userDrawn="1"/>
          </p:nvSpPr>
          <p:spPr bwMode="gray">
            <a:xfrm>
              <a:off x="10417720" y="4302527"/>
              <a:ext cx="618076" cy="22934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483"/>
            <p:cNvSpPr>
              <a:spLocks/>
            </p:cNvSpPr>
            <p:nvPr userDrawn="1"/>
          </p:nvSpPr>
          <p:spPr bwMode="gray">
            <a:xfrm>
              <a:off x="10697602" y="4302527"/>
              <a:ext cx="338193" cy="22934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484"/>
            <p:cNvSpPr>
              <a:spLocks/>
            </p:cNvSpPr>
            <p:nvPr userDrawn="1"/>
          </p:nvSpPr>
          <p:spPr bwMode="gray">
            <a:xfrm>
              <a:off x="11125202" y="4318075"/>
              <a:ext cx="793001" cy="225461"/>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85"/>
            <p:cNvSpPr>
              <a:spLocks/>
            </p:cNvSpPr>
            <p:nvPr userDrawn="1"/>
          </p:nvSpPr>
          <p:spPr bwMode="gray">
            <a:xfrm>
              <a:off x="11097989" y="4080954"/>
              <a:ext cx="746354" cy="41205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486"/>
            <p:cNvSpPr>
              <a:spLocks/>
            </p:cNvSpPr>
            <p:nvPr userDrawn="1"/>
          </p:nvSpPr>
          <p:spPr bwMode="gray">
            <a:xfrm>
              <a:off x="7517820" y="4753448"/>
              <a:ext cx="583089" cy="167151"/>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87"/>
            <p:cNvSpPr>
              <a:spLocks/>
            </p:cNvSpPr>
            <p:nvPr userDrawn="1"/>
          </p:nvSpPr>
          <p:spPr bwMode="gray">
            <a:xfrm>
              <a:off x="7498383" y="4582410"/>
              <a:ext cx="544217" cy="299318"/>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488"/>
            <p:cNvSpPr>
              <a:spLocks/>
            </p:cNvSpPr>
            <p:nvPr userDrawn="1"/>
          </p:nvSpPr>
          <p:spPr bwMode="gray">
            <a:xfrm>
              <a:off x="8186430" y="2327797"/>
              <a:ext cx="462586" cy="136053"/>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489"/>
            <p:cNvSpPr>
              <a:spLocks/>
            </p:cNvSpPr>
            <p:nvPr userDrawn="1"/>
          </p:nvSpPr>
          <p:spPr bwMode="gray">
            <a:xfrm>
              <a:off x="8166993" y="2191743"/>
              <a:ext cx="439261" cy="241010"/>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p:cNvPicPr>
            <a:picLocks noChangeAspect="1"/>
          </p:cNvPicPr>
          <p:nvPr userDrawn="1"/>
        </p:nvPicPr>
        <p:blipFill>
          <a:blip r:embed="rId3"/>
          <a:stretch>
            <a:fillRect/>
          </a:stretch>
        </p:blipFill>
        <p:spPr>
          <a:xfrm>
            <a:off x="12436475" y="-1"/>
            <a:ext cx="1504798" cy="6994525"/>
          </a:xfrm>
          <a:prstGeom prst="rect">
            <a:avLst/>
          </a:prstGeom>
        </p:spPr>
      </p:pic>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58500332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bg>
      <p:bgPr>
        <a:solidFill>
          <a:srgbClr val="FFFF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061" y="1363662"/>
            <a:ext cx="11522647"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0"/>
            <a:ext cx="12436475" cy="12112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202" rtl="0" eaLnBrk="1" fontAlgn="auto" latinLnBrk="0" hangingPunct="1">
              <a:lnSpc>
                <a:spcPct val="100000"/>
              </a:lnSpc>
              <a:spcBef>
                <a:spcPts val="0"/>
              </a:spcBef>
              <a:spcAft>
                <a:spcPts val="0"/>
              </a:spcAft>
              <a:buClrTx/>
              <a:buSzTx/>
              <a:buFontTx/>
              <a:buNone/>
              <a:tabLst/>
              <a:defRPr/>
            </a:pPr>
            <a:endParaRPr kumimoji="0" lang="en-US" sz="2448"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a:xfrm>
            <a:off x="409650" y="198799"/>
            <a:ext cx="11522647" cy="783863"/>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4457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7320864"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37" name="Group 36"/>
          <p:cNvGrpSpPr>
            <a:grpSpLocks noChangeAspect="1"/>
          </p:cNvGrpSpPr>
          <p:nvPr userDrawn="1"/>
        </p:nvGrpSpPr>
        <p:grpSpPr>
          <a:xfrm>
            <a:off x="7498383" y="2125664"/>
            <a:ext cx="4419820" cy="4023316"/>
            <a:chOff x="7498383" y="2125664"/>
            <a:chExt cx="4419820" cy="4023316"/>
          </a:xfrm>
        </p:grpSpPr>
        <p:sp>
          <p:nvSpPr>
            <p:cNvPr id="38" name="Freeform 251"/>
            <p:cNvSpPr>
              <a:spLocks/>
            </p:cNvSpPr>
            <p:nvPr userDrawn="1"/>
          </p:nvSpPr>
          <p:spPr bwMode="gray">
            <a:xfrm>
              <a:off x="9263203" y="2401659"/>
              <a:ext cx="42761" cy="478135"/>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2"/>
            <p:cNvSpPr>
              <a:spLocks/>
            </p:cNvSpPr>
            <p:nvPr userDrawn="1"/>
          </p:nvSpPr>
          <p:spPr bwMode="gray">
            <a:xfrm>
              <a:off x="9119373" y="2393883"/>
              <a:ext cx="178814" cy="54421"/>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3"/>
            <p:cNvSpPr>
              <a:spLocks/>
            </p:cNvSpPr>
            <p:nvPr userDrawn="1"/>
          </p:nvSpPr>
          <p:spPr bwMode="gray">
            <a:xfrm>
              <a:off x="9267089" y="2397772"/>
              <a:ext cx="120507" cy="15549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4"/>
            <p:cNvSpPr>
              <a:spLocks/>
            </p:cNvSpPr>
            <p:nvPr userDrawn="1"/>
          </p:nvSpPr>
          <p:spPr bwMode="gray">
            <a:xfrm>
              <a:off x="9267089" y="2250057"/>
              <a:ext cx="77745" cy="171040"/>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5"/>
            <p:cNvSpPr>
              <a:spLocks/>
            </p:cNvSpPr>
            <p:nvPr userDrawn="1"/>
          </p:nvSpPr>
          <p:spPr bwMode="gray">
            <a:xfrm>
              <a:off x="8905575" y="2479404"/>
              <a:ext cx="50535" cy="377066"/>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6"/>
            <p:cNvSpPr>
              <a:spLocks/>
            </p:cNvSpPr>
            <p:nvPr userDrawn="1"/>
          </p:nvSpPr>
          <p:spPr bwMode="gray">
            <a:xfrm>
              <a:off x="8909461" y="2463855"/>
              <a:ext cx="202138" cy="112732"/>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7"/>
            <p:cNvSpPr>
              <a:spLocks/>
            </p:cNvSpPr>
            <p:nvPr userDrawn="1"/>
          </p:nvSpPr>
          <p:spPr bwMode="gray">
            <a:xfrm>
              <a:off x="8897800" y="2292815"/>
              <a:ext cx="50535" cy="202138"/>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8"/>
            <p:cNvSpPr>
              <a:spLocks/>
            </p:cNvSpPr>
            <p:nvPr userDrawn="1"/>
          </p:nvSpPr>
          <p:spPr bwMode="gray">
            <a:xfrm>
              <a:off x="8773408" y="2471629"/>
              <a:ext cx="174928" cy="15549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9"/>
            <p:cNvSpPr>
              <a:spLocks/>
            </p:cNvSpPr>
            <p:nvPr userDrawn="1"/>
          </p:nvSpPr>
          <p:spPr bwMode="gray">
            <a:xfrm>
              <a:off x="9523649" y="2378334"/>
              <a:ext cx="46647" cy="400389"/>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60"/>
            <p:cNvSpPr>
              <a:spLocks/>
            </p:cNvSpPr>
            <p:nvPr userDrawn="1"/>
          </p:nvSpPr>
          <p:spPr bwMode="gray">
            <a:xfrm>
              <a:off x="9469227" y="2211183"/>
              <a:ext cx="101069" cy="18270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1"/>
            <p:cNvSpPr>
              <a:spLocks/>
            </p:cNvSpPr>
            <p:nvPr userDrawn="1"/>
          </p:nvSpPr>
          <p:spPr bwMode="gray">
            <a:xfrm>
              <a:off x="9418694" y="2355011"/>
              <a:ext cx="143830" cy="163265"/>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2"/>
            <p:cNvSpPr>
              <a:spLocks/>
            </p:cNvSpPr>
            <p:nvPr userDrawn="1"/>
          </p:nvSpPr>
          <p:spPr bwMode="gray">
            <a:xfrm>
              <a:off x="9543087" y="2355011"/>
              <a:ext cx="182703" cy="46647"/>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263"/>
            <p:cNvSpPr>
              <a:spLocks noChangeArrowheads="1"/>
            </p:cNvSpPr>
            <p:nvPr userDrawn="1"/>
          </p:nvSpPr>
          <p:spPr bwMode="gray">
            <a:xfrm>
              <a:off x="7852125" y="2813709"/>
              <a:ext cx="3354710" cy="3335271"/>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64"/>
            <p:cNvSpPr>
              <a:spLocks/>
            </p:cNvSpPr>
            <p:nvPr userDrawn="1"/>
          </p:nvSpPr>
          <p:spPr bwMode="gray">
            <a:xfrm>
              <a:off x="8038714" y="3000297"/>
              <a:ext cx="3168121" cy="3148683"/>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265"/>
            <p:cNvSpPr>
              <a:spLocks noChangeArrowheads="1"/>
            </p:cNvSpPr>
            <p:nvPr userDrawn="1"/>
          </p:nvSpPr>
          <p:spPr bwMode="gray">
            <a:xfrm>
              <a:off x="9379821" y="3773864"/>
              <a:ext cx="268222" cy="264333"/>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266"/>
            <p:cNvSpPr>
              <a:spLocks/>
            </p:cNvSpPr>
            <p:nvPr userDrawn="1"/>
          </p:nvSpPr>
          <p:spPr bwMode="gray">
            <a:xfrm>
              <a:off x="9492550" y="3773864"/>
              <a:ext cx="155491" cy="264333"/>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267"/>
            <p:cNvSpPr>
              <a:spLocks/>
            </p:cNvSpPr>
            <p:nvPr userDrawn="1"/>
          </p:nvSpPr>
          <p:spPr bwMode="gray">
            <a:xfrm>
              <a:off x="9500326" y="3859384"/>
              <a:ext cx="23323" cy="310981"/>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68"/>
            <p:cNvSpPr>
              <a:spLocks/>
            </p:cNvSpPr>
            <p:nvPr userDrawn="1"/>
          </p:nvSpPr>
          <p:spPr bwMode="gray">
            <a:xfrm>
              <a:off x="9449792" y="3925466"/>
              <a:ext cx="116618" cy="77745"/>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69"/>
            <p:cNvSpPr>
              <a:spLocks noChangeArrowheads="1"/>
            </p:cNvSpPr>
            <p:nvPr userDrawn="1"/>
          </p:nvSpPr>
          <p:spPr bwMode="gray">
            <a:xfrm>
              <a:off x="9628606" y="3377363"/>
              <a:ext cx="342079" cy="345968"/>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270"/>
            <p:cNvSpPr>
              <a:spLocks/>
            </p:cNvSpPr>
            <p:nvPr userDrawn="1"/>
          </p:nvSpPr>
          <p:spPr bwMode="gray">
            <a:xfrm>
              <a:off x="9772434" y="3377363"/>
              <a:ext cx="198252" cy="345968"/>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271"/>
            <p:cNvSpPr>
              <a:spLocks/>
            </p:cNvSpPr>
            <p:nvPr userDrawn="1"/>
          </p:nvSpPr>
          <p:spPr bwMode="gray">
            <a:xfrm>
              <a:off x="9791871" y="3490093"/>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72"/>
            <p:cNvSpPr>
              <a:spLocks/>
            </p:cNvSpPr>
            <p:nvPr userDrawn="1"/>
          </p:nvSpPr>
          <p:spPr bwMode="gray">
            <a:xfrm>
              <a:off x="9725787" y="3583386"/>
              <a:ext cx="136056" cy="85519"/>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273"/>
            <p:cNvSpPr>
              <a:spLocks noChangeArrowheads="1"/>
            </p:cNvSpPr>
            <p:nvPr userDrawn="1"/>
          </p:nvSpPr>
          <p:spPr bwMode="gray">
            <a:xfrm>
              <a:off x="9239880" y="3144127"/>
              <a:ext cx="345968" cy="342079"/>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274"/>
            <p:cNvSpPr>
              <a:spLocks/>
            </p:cNvSpPr>
            <p:nvPr userDrawn="1"/>
          </p:nvSpPr>
          <p:spPr bwMode="gray">
            <a:xfrm>
              <a:off x="9387596" y="3144127"/>
              <a:ext cx="198252" cy="342079"/>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75"/>
            <p:cNvSpPr>
              <a:spLocks/>
            </p:cNvSpPr>
            <p:nvPr userDrawn="1"/>
          </p:nvSpPr>
          <p:spPr bwMode="gray">
            <a:xfrm>
              <a:off x="9403145" y="3256856"/>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6"/>
            <p:cNvSpPr>
              <a:spLocks/>
            </p:cNvSpPr>
            <p:nvPr userDrawn="1"/>
          </p:nvSpPr>
          <p:spPr bwMode="gray">
            <a:xfrm>
              <a:off x="9337061" y="3350151"/>
              <a:ext cx="139942" cy="81633"/>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77"/>
            <p:cNvSpPr>
              <a:spLocks/>
            </p:cNvSpPr>
            <p:nvPr userDrawn="1"/>
          </p:nvSpPr>
          <p:spPr bwMode="gray">
            <a:xfrm>
              <a:off x="8497411" y="2646557"/>
              <a:ext cx="1597667" cy="551991"/>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Rectangle 278"/>
            <p:cNvSpPr>
              <a:spLocks noChangeArrowheads="1"/>
            </p:cNvSpPr>
            <p:nvPr userDrawn="1"/>
          </p:nvSpPr>
          <p:spPr bwMode="gray">
            <a:xfrm>
              <a:off x="8524623" y="3159676"/>
              <a:ext cx="34986" cy="116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279"/>
            <p:cNvSpPr>
              <a:spLocks noChangeArrowheads="1"/>
            </p:cNvSpPr>
            <p:nvPr userDrawn="1"/>
          </p:nvSpPr>
          <p:spPr bwMode="gray">
            <a:xfrm>
              <a:off x="8373019" y="2837032"/>
              <a:ext cx="338193" cy="3381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280"/>
            <p:cNvSpPr>
              <a:spLocks noChangeArrowheads="1"/>
            </p:cNvSpPr>
            <p:nvPr userDrawn="1"/>
          </p:nvSpPr>
          <p:spPr bwMode="gray">
            <a:xfrm>
              <a:off x="8516849" y="2907002"/>
              <a:ext cx="54421" cy="194363"/>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81"/>
            <p:cNvSpPr>
              <a:spLocks/>
            </p:cNvSpPr>
            <p:nvPr userDrawn="1"/>
          </p:nvSpPr>
          <p:spPr bwMode="gray">
            <a:xfrm>
              <a:off x="8427441" y="2976974"/>
              <a:ext cx="229349" cy="58310"/>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282"/>
            <p:cNvSpPr>
              <a:spLocks noChangeArrowheads="1"/>
            </p:cNvSpPr>
            <p:nvPr userDrawn="1"/>
          </p:nvSpPr>
          <p:spPr bwMode="gray">
            <a:xfrm>
              <a:off x="7848239" y="3552289"/>
              <a:ext cx="462586"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283"/>
            <p:cNvSpPr>
              <a:spLocks noChangeArrowheads="1"/>
            </p:cNvSpPr>
            <p:nvPr userDrawn="1"/>
          </p:nvSpPr>
          <p:spPr bwMode="gray">
            <a:xfrm>
              <a:off x="7848239" y="3552289"/>
              <a:ext cx="462586"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84"/>
            <p:cNvSpPr>
              <a:spLocks noChangeArrowheads="1"/>
            </p:cNvSpPr>
            <p:nvPr userDrawn="1"/>
          </p:nvSpPr>
          <p:spPr bwMode="gray">
            <a:xfrm>
              <a:off x="7925985"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85"/>
            <p:cNvSpPr>
              <a:spLocks noChangeArrowheads="1"/>
            </p:cNvSpPr>
            <p:nvPr userDrawn="1"/>
          </p:nvSpPr>
          <p:spPr bwMode="gray">
            <a:xfrm>
              <a:off x="8011504"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86"/>
            <p:cNvSpPr>
              <a:spLocks noChangeArrowheads="1"/>
            </p:cNvSpPr>
            <p:nvPr userDrawn="1"/>
          </p:nvSpPr>
          <p:spPr bwMode="gray">
            <a:xfrm>
              <a:off x="8100911"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87"/>
            <p:cNvSpPr>
              <a:spLocks noChangeArrowheads="1"/>
            </p:cNvSpPr>
            <p:nvPr userDrawn="1"/>
          </p:nvSpPr>
          <p:spPr bwMode="gray">
            <a:xfrm>
              <a:off x="819031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88"/>
            <p:cNvSpPr>
              <a:spLocks noChangeArrowheads="1"/>
            </p:cNvSpPr>
            <p:nvPr userDrawn="1"/>
          </p:nvSpPr>
          <p:spPr bwMode="gray">
            <a:xfrm>
              <a:off x="8769519" y="3552289"/>
              <a:ext cx="458698"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89"/>
            <p:cNvSpPr>
              <a:spLocks noChangeArrowheads="1"/>
            </p:cNvSpPr>
            <p:nvPr userDrawn="1"/>
          </p:nvSpPr>
          <p:spPr bwMode="gray">
            <a:xfrm>
              <a:off x="8769519" y="3552289"/>
              <a:ext cx="458698"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290"/>
            <p:cNvSpPr>
              <a:spLocks noChangeArrowheads="1"/>
            </p:cNvSpPr>
            <p:nvPr userDrawn="1"/>
          </p:nvSpPr>
          <p:spPr bwMode="gray">
            <a:xfrm>
              <a:off x="8310823" y="3303503"/>
              <a:ext cx="462586" cy="94071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291"/>
            <p:cNvSpPr>
              <a:spLocks noChangeArrowheads="1"/>
            </p:cNvSpPr>
            <p:nvPr userDrawn="1"/>
          </p:nvSpPr>
          <p:spPr bwMode="gray">
            <a:xfrm>
              <a:off x="8384682"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292"/>
            <p:cNvSpPr>
              <a:spLocks noChangeArrowheads="1"/>
            </p:cNvSpPr>
            <p:nvPr userDrawn="1"/>
          </p:nvSpPr>
          <p:spPr bwMode="gray">
            <a:xfrm>
              <a:off x="8474088"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93"/>
            <p:cNvSpPr>
              <a:spLocks noChangeArrowheads="1"/>
            </p:cNvSpPr>
            <p:nvPr userDrawn="1"/>
          </p:nvSpPr>
          <p:spPr bwMode="gray">
            <a:xfrm>
              <a:off x="8563496"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94"/>
            <p:cNvSpPr>
              <a:spLocks noChangeArrowheads="1"/>
            </p:cNvSpPr>
            <p:nvPr userDrawn="1"/>
          </p:nvSpPr>
          <p:spPr bwMode="gray">
            <a:xfrm>
              <a:off x="8649016"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95"/>
            <p:cNvSpPr>
              <a:spLocks noChangeArrowheads="1"/>
            </p:cNvSpPr>
            <p:nvPr userDrawn="1"/>
          </p:nvSpPr>
          <p:spPr bwMode="gray">
            <a:xfrm>
              <a:off x="8384682"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96"/>
            <p:cNvSpPr>
              <a:spLocks noChangeArrowheads="1"/>
            </p:cNvSpPr>
            <p:nvPr userDrawn="1"/>
          </p:nvSpPr>
          <p:spPr bwMode="gray">
            <a:xfrm>
              <a:off x="8474088"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97"/>
            <p:cNvSpPr>
              <a:spLocks noChangeArrowheads="1"/>
            </p:cNvSpPr>
            <p:nvPr userDrawn="1"/>
          </p:nvSpPr>
          <p:spPr bwMode="gray">
            <a:xfrm>
              <a:off x="8563496"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98"/>
            <p:cNvSpPr>
              <a:spLocks noChangeArrowheads="1"/>
            </p:cNvSpPr>
            <p:nvPr userDrawn="1"/>
          </p:nvSpPr>
          <p:spPr bwMode="gray">
            <a:xfrm>
              <a:off x="8649016"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299"/>
            <p:cNvSpPr>
              <a:spLocks noChangeArrowheads="1"/>
            </p:cNvSpPr>
            <p:nvPr userDrawn="1"/>
          </p:nvSpPr>
          <p:spPr bwMode="gray">
            <a:xfrm>
              <a:off x="8384682"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300"/>
            <p:cNvSpPr>
              <a:spLocks noChangeArrowheads="1"/>
            </p:cNvSpPr>
            <p:nvPr userDrawn="1"/>
          </p:nvSpPr>
          <p:spPr bwMode="gray">
            <a:xfrm>
              <a:off x="8474088"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01"/>
            <p:cNvSpPr>
              <a:spLocks noChangeArrowheads="1"/>
            </p:cNvSpPr>
            <p:nvPr userDrawn="1"/>
          </p:nvSpPr>
          <p:spPr bwMode="gray">
            <a:xfrm>
              <a:off x="8563496"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302"/>
            <p:cNvSpPr>
              <a:spLocks noChangeArrowheads="1"/>
            </p:cNvSpPr>
            <p:nvPr userDrawn="1"/>
          </p:nvSpPr>
          <p:spPr bwMode="gray">
            <a:xfrm>
              <a:off x="8649016"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03"/>
            <p:cNvSpPr>
              <a:spLocks noChangeArrowheads="1"/>
            </p:cNvSpPr>
            <p:nvPr userDrawn="1"/>
          </p:nvSpPr>
          <p:spPr bwMode="gray">
            <a:xfrm>
              <a:off x="8384682"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04"/>
            <p:cNvSpPr>
              <a:spLocks noChangeArrowheads="1"/>
            </p:cNvSpPr>
            <p:nvPr userDrawn="1"/>
          </p:nvSpPr>
          <p:spPr bwMode="gray">
            <a:xfrm>
              <a:off x="8474088"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05"/>
            <p:cNvSpPr>
              <a:spLocks noChangeArrowheads="1"/>
            </p:cNvSpPr>
            <p:nvPr userDrawn="1"/>
          </p:nvSpPr>
          <p:spPr bwMode="gray">
            <a:xfrm>
              <a:off x="8563496"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06"/>
            <p:cNvSpPr>
              <a:spLocks noChangeArrowheads="1"/>
            </p:cNvSpPr>
            <p:nvPr userDrawn="1"/>
          </p:nvSpPr>
          <p:spPr bwMode="gray">
            <a:xfrm>
              <a:off x="8649016"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307"/>
            <p:cNvSpPr>
              <a:spLocks noChangeArrowheads="1"/>
            </p:cNvSpPr>
            <p:nvPr userDrawn="1"/>
          </p:nvSpPr>
          <p:spPr bwMode="gray">
            <a:xfrm>
              <a:off x="8384682"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08"/>
            <p:cNvSpPr>
              <a:spLocks noChangeArrowheads="1"/>
            </p:cNvSpPr>
            <p:nvPr userDrawn="1"/>
          </p:nvSpPr>
          <p:spPr bwMode="gray">
            <a:xfrm>
              <a:off x="8474088"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09"/>
            <p:cNvSpPr>
              <a:spLocks noChangeArrowheads="1"/>
            </p:cNvSpPr>
            <p:nvPr userDrawn="1"/>
          </p:nvSpPr>
          <p:spPr bwMode="gray">
            <a:xfrm>
              <a:off x="8563496"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10"/>
            <p:cNvSpPr>
              <a:spLocks noChangeArrowheads="1"/>
            </p:cNvSpPr>
            <p:nvPr userDrawn="1"/>
          </p:nvSpPr>
          <p:spPr bwMode="gray">
            <a:xfrm>
              <a:off x="8649016"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11"/>
            <p:cNvSpPr>
              <a:spLocks noChangeArrowheads="1"/>
            </p:cNvSpPr>
            <p:nvPr userDrawn="1"/>
          </p:nvSpPr>
          <p:spPr bwMode="gray">
            <a:xfrm>
              <a:off x="8384682"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12"/>
            <p:cNvSpPr>
              <a:spLocks noChangeArrowheads="1"/>
            </p:cNvSpPr>
            <p:nvPr userDrawn="1"/>
          </p:nvSpPr>
          <p:spPr bwMode="gray">
            <a:xfrm>
              <a:off x="8474088"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313"/>
            <p:cNvSpPr>
              <a:spLocks noChangeArrowheads="1"/>
            </p:cNvSpPr>
            <p:nvPr userDrawn="1"/>
          </p:nvSpPr>
          <p:spPr bwMode="gray">
            <a:xfrm>
              <a:off x="8563496"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14"/>
            <p:cNvSpPr>
              <a:spLocks noChangeArrowheads="1"/>
            </p:cNvSpPr>
            <p:nvPr userDrawn="1"/>
          </p:nvSpPr>
          <p:spPr bwMode="gray">
            <a:xfrm>
              <a:off x="8649016"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315"/>
            <p:cNvSpPr>
              <a:spLocks noChangeArrowheads="1"/>
            </p:cNvSpPr>
            <p:nvPr userDrawn="1"/>
          </p:nvSpPr>
          <p:spPr bwMode="gray">
            <a:xfrm>
              <a:off x="8384682"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316"/>
            <p:cNvSpPr>
              <a:spLocks noChangeArrowheads="1"/>
            </p:cNvSpPr>
            <p:nvPr userDrawn="1"/>
          </p:nvSpPr>
          <p:spPr bwMode="gray">
            <a:xfrm>
              <a:off x="8474088"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17"/>
            <p:cNvSpPr>
              <a:spLocks noChangeArrowheads="1"/>
            </p:cNvSpPr>
            <p:nvPr userDrawn="1"/>
          </p:nvSpPr>
          <p:spPr bwMode="gray">
            <a:xfrm>
              <a:off x="8563496"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18"/>
            <p:cNvSpPr>
              <a:spLocks noChangeArrowheads="1"/>
            </p:cNvSpPr>
            <p:nvPr userDrawn="1"/>
          </p:nvSpPr>
          <p:spPr bwMode="gray">
            <a:xfrm>
              <a:off x="8649016"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319"/>
            <p:cNvSpPr>
              <a:spLocks noChangeArrowheads="1"/>
            </p:cNvSpPr>
            <p:nvPr userDrawn="1"/>
          </p:nvSpPr>
          <p:spPr bwMode="gray">
            <a:xfrm>
              <a:off x="7848239" y="3509530"/>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320"/>
            <p:cNvSpPr>
              <a:spLocks noChangeArrowheads="1"/>
            </p:cNvSpPr>
            <p:nvPr userDrawn="1"/>
          </p:nvSpPr>
          <p:spPr bwMode="gray">
            <a:xfrm>
              <a:off x="8310823" y="3256856"/>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321"/>
            <p:cNvSpPr>
              <a:spLocks noChangeArrowheads="1"/>
            </p:cNvSpPr>
            <p:nvPr userDrawn="1"/>
          </p:nvSpPr>
          <p:spPr bwMode="gray">
            <a:xfrm>
              <a:off x="8773408" y="3509530"/>
              <a:ext cx="454812"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322"/>
            <p:cNvSpPr>
              <a:spLocks noChangeArrowheads="1"/>
            </p:cNvSpPr>
            <p:nvPr userDrawn="1"/>
          </p:nvSpPr>
          <p:spPr bwMode="gray">
            <a:xfrm>
              <a:off x="8843379"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323"/>
            <p:cNvSpPr>
              <a:spLocks noChangeArrowheads="1"/>
            </p:cNvSpPr>
            <p:nvPr userDrawn="1"/>
          </p:nvSpPr>
          <p:spPr bwMode="gray">
            <a:xfrm>
              <a:off x="8932784"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324"/>
            <p:cNvSpPr>
              <a:spLocks noChangeArrowheads="1"/>
            </p:cNvSpPr>
            <p:nvPr userDrawn="1"/>
          </p:nvSpPr>
          <p:spPr bwMode="gray">
            <a:xfrm>
              <a:off x="9018305"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25"/>
            <p:cNvSpPr>
              <a:spLocks noChangeArrowheads="1"/>
            </p:cNvSpPr>
            <p:nvPr userDrawn="1"/>
          </p:nvSpPr>
          <p:spPr bwMode="gray">
            <a:xfrm>
              <a:off x="911159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26"/>
            <p:cNvSpPr>
              <a:spLocks noChangeArrowheads="1"/>
            </p:cNvSpPr>
            <p:nvPr userDrawn="1"/>
          </p:nvSpPr>
          <p:spPr bwMode="gray">
            <a:xfrm>
              <a:off x="7723848" y="4244222"/>
              <a:ext cx="1636539"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27"/>
            <p:cNvSpPr>
              <a:spLocks/>
            </p:cNvSpPr>
            <p:nvPr userDrawn="1"/>
          </p:nvSpPr>
          <p:spPr bwMode="gray">
            <a:xfrm>
              <a:off x="9857954" y="2230619"/>
              <a:ext cx="1306120" cy="664724"/>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28"/>
            <p:cNvSpPr>
              <a:spLocks/>
            </p:cNvSpPr>
            <p:nvPr userDrawn="1"/>
          </p:nvSpPr>
          <p:spPr bwMode="gray">
            <a:xfrm>
              <a:off x="10339974" y="2156762"/>
              <a:ext cx="23323" cy="275998"/>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329"/>
            <p:cNvSpPr>
              <a:spLocks noChangeArrowheads="1"/>
            </p:cNvSpPr>
            <p:nvPr userDrawn="1"/>
          </p:nvSpPr>
          <p:spPr bwMode="gray">
            <a:xfrm>
              <a:off x="9881277" y="2125664"/>
              <a:ext cx="940717" cy="8940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30"/>
            <p:cNvSpPr>
              <a:spLocks/>
            </p:cNvSpPr>
            <p:nvPr userDrawn="1"/>
          </p:nvSpPr>
          <p:spPr bwMode="gray">
            <a:xfrm>
              <a:off x="9861843" y="2397772"/>
              <a:ext cx="594752" cy="377066"/>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31"/>
            <p:cNvSpPr>
              <a:spLocks/>
            </p:cNvSpPr>
            <p:nvPr userDrawn="1"/>
          </p:nvSpPr>
          <p:spPr bwMode="gray">
            <a:xfrm>
              <a:off x="9861843" y="2397772"/>
              <a:ext cx="532556" cy="377066"/>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32"/>
            <p:cNvSpPr>
              <a:spLocks/>
            </p:cNvSpPr>
            <p:nvPr userDrawn="1"/>
          </p:nvSpPr>
          <p:spPr bwMode="gray">
            <a:xfrm>
              <a:off x="11377875" y="2331688"/>
              <a:ext cx="509233" cy="27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33"/>
            <p:cNvSpPr>
              <a:spLocks/>
            </p:cNvSpPr>
            <p:nvPr userDrawn="1"/>
          </p:nvSpPr>
          <p:spPr bwMode="gray">
            <a:xfrm>
              <a:off x="11276805" y="2421096"/>
              <a:ext cx="509233" cy="19437"/>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34"/>
            <p:cNvSpPr>
              <a:spLocks/>
            </p:cNvSpPr>
            <p:nvPr userDrawn="1"/>
          </p:nvSpPr>
          <p:spPr bwMode="gray">
            <a:xfrm>
              <a:off x="10417720" y="5223811"/>
              <a:ext cx="69970" cy="334305"/>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335"/>
            <p:cNvSpPr>
              <a:spLocks/>
            </p:cNvSpPr>
            <p:nvPr userDrawn="1"/>
          </p:nvSpPr>
          <p:spPr bwMode="gray">
            <a:xfrm>
              <a:off x="10417720" y="5223811"/>
              <a:ext cx="34986" cy="334305"/>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36"/>
            <p:cNvSpPr>
              <a:spLocks/>
            </p:cNvSpPr>
            <p:nvPr userDrawn="1"/>
          </p:nvSpPr>
          <p:spPr bwMode="gray">
            <a:xfrm>
              <a:off x="9947362" y="4722355"/>
              <a:ext cx="256559" cy="25655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37"/>
            <p:cNvSpPr>
              <a:spLocks/>
            </p:cNvSpPr>
            <p:nvPr userDrawn="1"/>
          </p:nvSpPr>
          <p:spPr bwMode="gray">
            <a:xfrm>
              <a:off x="9519763" y="4294757"/>
              <a:ext cx="497570" cy="497570"/>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38"/>
            <p:cNvSpPr>
              <a:spLocks/>
            </p:cNvSpPr>
            <p:nvPr userDrawn="1"/>
          </p:nvSpPr>
          <p:spPr bwMode="gray">
            <a:xfrm>
              <a:off x="10071755" y="4846748"/>
              <a:ext cx="843538" cy="835763"/>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39"/>
            <p:cNvSpPr>
              <a:spLocks/>
            </p:cNvSpPr>
            <p:nvPr userDrawn="1"/>
          </p:nvSpPr>
          <p:spPr bwMode="gray">
            <a:xfrm>
              <a:off x="9916264" y="4695144"/>
              <a:ext cx="147716" cy="139942"/>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40"/>
            <p:cNvSpPr>
              <a:spLocks/>
            </p:cNvSpPr>
            <p:nvPr userDrawn="1"/>
          </p:nvSpPr>
          <p:spPr bwMode="gray">
            <a:xfrm>
              <a:off x="9628606" y="4407487"/>
              <a:ext cx="112732" cy="112732"/>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41"/>
            <p:cNvSpPr>
              <a:spLocks/>
            </p:cNvSpPr>
            <p:nvPr userDrawn="1"/>
          </p:nvSpPr>
          <p:spPr bwMode="gray">
            <a:xfrm>
              <a:off x="10161160" y="4854523"/>
              <a:ext cx="754129" cy="715257"/>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42"/>
            <p:cNvSpPr>
              <a:spLocks/>
            </p:cNvSpPr>
            <p:nvPr userDrawn="1"/>
          </p:nvSpPr>
          <p:spPr bwMode="gray">
            <a:xfrm>
              <a:off x="10079529" y="4932267"/>
              <a:ext cx="719145" cy="750243"/>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43"/>
            <p:cNvSpPr>
              <a:spLocks/>
            </p:cNvSpPr>
            <p:nvPr userDrawn="1"/>
          </p:nvSpPr>
          <p:spPr bwMode="gray">
            <a:xfrm>
              <a:off x="10235020" y="5558116"/>
              <a:ext cx="711370" cy="104958"/>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Oval 344"/>
            <p:cNvSpPr>
              <a:spLocks noChangeArrowheads="1"/>
            </p:cNvSpPr>
            <p:nvPr userDrawn="1"/>
          </p:nvSpPr>
          <p:spPr bwMode="gray">
            <a:xfrm>
              <a:off x="9908489"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345"/>
            <p:cNvSpPr>
              <a:spLocks noChangeArrowheads="1"/>
            </p:cNvSpPr>
            <p:nvPr userDrawn="1"/>
          </p:nvSpPr>
          <p:spPr bwMode="gray">
            <a:xfrm>
              <a:off x="1031665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346"/>
            <p:cNvSpPr>
              <a:spLocks noChangeArrowheads="1"/>
            </p:cNvSpPr>
            <p:nvPr userDrawn="1"/>
          </p:nvSpPr>
          <p:spPr bwMode="gray">
            <a:xfrm>
              <a:off x="10627632"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7"/>
            <p:cNvSpPr>
              <a:spLocks/>
            </p:cNvSpPr>
            <p:nvPr userDrawn="1"/>
          </p:nvSpPr>
          <p:spPr bwMode="gray">
            <a:xfrm>
              <a:off x="9756885" y="5363753"/>
              <a:ext cx="369291" cy="435373"/>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8"/>
            <p:cNvSpPr>
              <a:spLocks/>
            </p:cNvSpPr>
            <p:nvPr userDrawn="1"/>
          </p:nvSpPr>
          <p:spPr bwMode="gray">
            <a:xfrm>
              <a:off x="10122287" y="5663073"/>
              <a:ext cx="38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49"/>
            <p:cNvSpPr>
              <a:spLocks/>
            </p:cNvSpPr>
            <p:nvPr userDrawn="1"/>
          </p:nvSpPr>
          <p:spPr bwMode="gray">
            <a:xfrm>
              <a:off x="9756885" y="5355979"/>
              <a:ext cx="139942" cy="435373"/>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50"/>
            <p:cNvSpPr>
              <a:spLocks/>
            </p:cNvSpPr>
            <p:nvPr userDrawn="1"/>
          </p:nvSpPr>
          <p:spPr bwMode="gray">
            <a:xfrm>
              <a:off x="9994009" y="5355979"/>
              <a:ext cx="971815" cy="435373"/>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51"/>
            <p:cNvSpPr>
              <a:spLocks/>
            </p:cNvSpPr>
            <p:nvPr userDrawn="1"/>
          </p:nvSpPr>
          <p:spPr bwMode="gray">
            <a:xfrm>
              <a:off x="9994009" y="5355979"/>
              <a:ext cx="322644" cy="435373"/>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52"/>
            <p:cNvSpPr>
              <a:spLocks/>
            </p:cNvSpPr>
            <p:nvPr userDrawn="1"/>
          </p:nvSpPr>
          <p:spPr bwMode="gray">
            <a:xfrm>
              <a:off x="10017332" y="5771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53"/>
            <p:cNvSpPr>
              <a:spLocks/>
            </p:cNvSpPr>
            <p:nvPr userDrawn="1"/>
          </p:nvSpPr>
          <p:spPr bwMode="gray">
            <a:xfrm>
              <a:off x="10017332" y="5771917"/>
              <a:ext cx="0" cy="3888"/>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54"/>
            <p:cNvSpPr>
              <a:spLocks/>
            </p:cNvSpPr>
            <p:nvPr userDrawn="1"/>
          </p:nvSpPr>
          <p:spPr bwMode="gray">
            <a:xfrm>
              <a:off x="10017332" y="5764142"/>
              <a:ext cx="0" cy="38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55"/>
            <p:cNvSpPr>
              <a:spLocks/>
            </p:cNvSpPr>
            <p:nvPr userDrawn="1"/>
          </p:nvSpPr>
          <p:spPr bwMode="gray">
            <a:xfrm>
              <a:off x="10017332" y="5783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6"/>
            <p:cNvSpPr>
              <a:spLocks/>
            </p:cNvSpPr>
            <p:nvPr userDrawn="1"/>
          </p:nvSpPr>
          <p:spPr bwMode="gray">
            <a:xfrm>
              <a:off x="10036767" y="5663073"/>
              <a:ext cx="929057" cy="12828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57"/>
            <p:cNvSpPr>
              <a:spLocks/>
            </p:cNvSpPr>
            <p:nvPr userDrawn="1"/>
          </p:nvSpPr>
          <p:spPr bwMode="gray">
            <a:xfrm>
              <a:off x="10056206" y="5402626"/>
              <a:ext cx="217686" cy="260447"/>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58"/>
            <p:cNvSpPr>
              <a:spLocks/>
            </p:cNvSpPr>
            <p:nvPr userDrawn="1"/>
          </p:nvSpPr>
          <p:spPr bwMode="gray">
            <a:xfrm>
              <a:off x="10056206" y="5402626"/>
              <a:ext cx="217686" cy="260447"/>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Oval 359"/>
            <p:cNvSpPr>
              <a:spLocks noChangeArrowheads="1"/>
            </p:cNvSpPr>
            <p:nvPr userDrawn="1"/>
          </p:nvSpPr>
          <p:spPr bwMode="gray">
            <a:xfrm>
              <a:off x="1006398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360"/>
            <p:cNvSpPr>
              <a:spLocks noChangeArrowheads="1"/>
            </p:cNvSpPr>
            <p:nvPr userDrawn="1"/>
          </p:nvSpPr>
          <p:spPr bwMode="gray">
            <a:xfrm>
              <a:off x="10110627"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361"/>
            <p:cNvSpPr>
              <a:spLocks noChangeArrowheads="1"/>
            </p:cNvSpPr>
            <p:nvPr userDrawn="1"/>
          </p:nvSpPr>
          <p:spPr bwMode="gray">
            <a:xfrm>
              <a:off x="10689828"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362"/>
            <p:cNvSpPr>
              <a:spLocks noChangeArrowheads="1"/>
            </p:cNvSpPr>
            <p:nvPr userDrawn="1"/>
          </p:nvSpPr>
          <p:spPr bwMode="gray">
            <a:xfrm>
              <a:off x="10736474"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63"/>
            <p:cNvSpPr>
              <a:spLocks noChangeArrowheads="1"/>
            </p:cNvSpPr>
            <p:nvPr userDrawn="1"/>
          </p:nvSpPr>
          <p:spPr bwMode="gray">
            <a:xfrm>
              <a:off x="10472141"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64"/>
            <p:cNvSpPr>
              <a:spLocks noChangeArrowheads="1"/>
            </p:cNvSpPr>
            <p:nvPr userDrawn="1"/>
          </p:nvSpPr>
          <p:spPr bwMode="gray">
            <a:xfrm>
              <a:off x="10518788"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65"/>
            <p:cNvSpPr>
              <a:spLocks/>
            </p:cNvSpPr>
            <p:nvPr userDrawn="1"/>
          </p:nvSpPr>
          <p:spPr bwMode="gray">
            <a:xfrm>
              <a:off x="10110627" y="5752479"/>
              <a:ext cx="89408" cy="93295"/>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66"/>
            <p:cNvSpPr>
              <a:spLocks/>
            </p:cNvSpPr>
            <p:nvPr userDrawn="1"/>
          </p:nvSpPr>
          <p:spPr bwMode="gray">
            <a:xfrm>
              <a:off x="10518788" y="5752479"/>
              <a:ext cx="97183"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67"/>
            <p:cNvSpPr>
              <a:spLocks/>
            </p:cNvSpPr>
            <p:nvPr userDrawn="1"/>
          </p:nvSpPr>
          <p:spPr bwMode="gray">
            <a:xfrm>
              <a:off x="10736474" y="5752479"/>
              <a:ext cx="93295"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68"/>
            <p:cNvSpPr>
              <a:spLocks/>
            </p:cNvSpPr>
            <p:nvPr userDrawn="1"/>
          </p:nvSpPr>
          <p:spPr bwMode="gray">
            <a:xfrm>
              <a:off x="9830743" y="5701947"/>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9"/>
            <p:cNvSpPr>
              <a:spLocks/>
            </p:cNvSpPr>
            <p:nvPr userDrawn="1"/>
          </p:nvSpPr>
          <p:spPr bwMode="gray">
            <a:xfrm>
              <a:off x="9830743" y="5740819"/>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70"/>
            <p:cNvSpPr>
              <a:spLocks/>
            </p:cNvSpPr>
            <p:nvPr userDrawn="1"/>
          </p:nvSpPr>
          <p:spPr bwMode="gray">
            <a:xfrm>
              <a:off x="9795757" y="5402626"/>
              <a:ext cx="241010" cy="260447"/>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71"/>
            <p:cNvSpPr>
              <a:spLocks/>
            </p:cNvSpPr>
            <p:nvPr userDrawn="1"/>
          </p:nvSpPr>
          <p:spPr bwMode="gray">
            <a:xfrm>
              <a:off x="9795757" y="5402626"/>
              <a:ext cx="198252" cy="260447"/>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72"/>
            <p:cNvSpPr>
              <a:spLocks/>
            </p:cNvSpPr>
            <p:nvPr userDrawn="1"/>
          </p:nvSpPr>
          <p:spPr bwMode="gray">
            <a:xfrm>
              <a:off x="9550861" y="4325855"/>
              <a:ext cx="23323" cy="423713"/>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73"/>
            <p:cNvSpPr>
              <a:spLocks/>
            </p:cNvSpPr>
            <p:nvPr userDrawn="1"/>
          </p:nvSpPr>
          <p:spPr bwMode="gray">
            <a:xfrm>
              <a:off x="10040657" y="4815650"/>
              <a:ext cx="190477" cy="186589"/>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74"/>
            <p:cNvSpPr>
              <a:spLocks/>
            </p:cNvSpPr>
            <p:nvPr userDrawn="1"/>
          </p:nvSpPr>
          <p:spPr bwMode="gray">
            <a:xfrm>
              <a:off x="9531424" y="4769004"/>
              <a:ext cx="147716" cy="104958"/>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375"/>
            <p:cNvSpPr>
              <a:spLocks noChangeArrowheads="1"/>
            </p:cNvSpPr>
            <p:nvPr userDrawn="1"/>
          </p:nvSpPr>
          <p:spPr bwMode="gray">
            <a:xfrm>
              <a:off x="9523649" y="4702918"/>
              <a:ext cx="77745" cy="77745"/>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376"/>
            <p:cNvSpPr>
              <a:spLocks noChangeArrowheads="1"/>
            </p:cNvSpPr>
            <p:nvPr userDrawn="1"/>
          </p:nvSpPr>
          <p:spPr bwMode="gray">
            <a:xfrm>
              <a:off x="9543087" y="4726241"/>
              <a:ext cx="38872" cy="3498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77"/>
            <p:cNvSpPr>
              <a:spLocks noChangeArrowheads="1"/>
            </p:cNvSpPr>
            <p:nvPr userDrawn="1"/>
          </p:nvSpPr>
          <p:spPr bwMode="gray">
            <a:xfrm>
              <a:off x="8788958" y="4477457"/>
              <a:ext cx="213800" cy="5442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Rectangle 378"/>
            <p:cNvSpPr>
              <a:spLocks noChangeArrowheads="1"/>
            </p:cNvSpPr>
            <p:nvPr userDrawn="1"/>
          </p:nvSpPr>
          <p:spPr bwMode="gray">
            <a:xfrm>
              <a:off x="8788958" y="4531878"/>
              <a:ext cx="213800" cy="439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79"/>
            <p:cNvSpPr>
              <a:spLocks/>
            </p:cNvSpPr>
            <p:nvPr userDrawn="1"/>
          </p:nvSpPr>
          <p:spPr bwMode="gray">
            <a:xfrm>
              <a:off x="9002756" y="4971141"/>
              <a:ext cx="668610" cy="295432"/>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80"/>
            <p:cNvSpPr>
              <a:spLocks/>
            </p:cNvSpPr>
            <p:nvPr userDrawn="1"/>
          </p:nvSpPr>
          <p:spPr bwMode="gray">
            <a:xfrm>
              <a:off x="7739397" y="5247135"/>
              <a:ext cx="1737608" cy="295432"/>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81"/>
            <p:cNvSpPr>
              <a:spLocks noChangeArrowheads="1"/>
            </p:cNvSpPr>
            <p:nvPr userDrawn="1"/>
          </p:nvSpPr>
          <p:spPr bwMode="gray">
            <a:xfrm>
              <a:off x="7739397" y="5181053"/>
              <a:ext cx="1737608" cy="660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Oval 382"/>
            <p:cNvSpPr>
              <a:spLocks noChangeArrowheads="1"/>
            </p:cNvSpPr>
            <p:nvPr userDrawn="1"/>
          </p:nvSpPr>
          <p:spPr bwMode="gray">
            <a:xfrm>
              <a:off x="8283613" y="5344318"/>
              <a:ext cx="73859"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383"/>
            <p:cNvSpPr>
              <a:spLocks noChangeArrowheads="1"/>
            </p:cNvSpPr>
            <p:nvPr userDrawn="1"/>
          </p:nvSpPr>
          <p:spPr bwMode="gray">
            <a:xfrm>
              <a:off x="8423554" y="5344318"/>
              <a:ext cx="81633"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384"/>
            <p:cNvSpPr>
              <a:spLocks noChangeArrowheads="1"/>
            </p:cNvSpPr>
            <p:nvPr userDrawn="1"/>
          </p:nvSpPr>
          <p:spPr bwMode="gray">
            <a:xfrm>
              <a:off x="8567382" y="5344318"/>
              <a:ext cx="77745"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85"/>
            <p:cNvSpPr>
              <a:spLocks noChangeArrowheads="1"/>
            </p:cNvSpPr>
            <p:nvPr userDrawn="1"/>
          </p:nvSpPr>
          <p:spPr bwMode="gray">
            <a:xfrm>
              <a:off x="8361358" y="4971141"/>
              <a:ext cx="213800" cy="2099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6"/>
            <p:cNvSpPr>
              <a:spLocks noChangeArrowheads="1"/>
            </p:cNvSpPr>
            <p:nvPr userDrawn="1"/>
          </p:nvSpPr>
          <p:spPr bwMode="gray">
            <a:xfrm>
              <a:off x="8151446" y="4971141"/>
              <a:ext cx="209912" cy="20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87"/>
            <p:cNvSpPr>
              <a:spLocks noChangeArrowheads="1"/>
            </p:cNvSpPr>
            <p:nvPr userDrawn="1"/>
          </p:nvSpPr>
          <p:spPr bwMode="gray">
            <a:xfrm>
              <a:off x="8151446" y="4761229"/>
              <a:ext cx="209912" cy="2099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88"/>
            <p:cNvSpPr>
              <a:spLocks noChangeArrowheads="1"/>
            </p:cNvSpPr>
            <p:nvPr userDrawn="1"/>
          </p:nvSpPr>
          <p:spPr bwMode="gray">
            <a:xfrm>
              <a:off x="8575156" y="4971141"/>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89"/>
            <p:cNvSpPr>
              <a:spLocks noChangeArrowheads="1"/>
            </p:cNvSpPr>
            <p:nvPr userDrawn="1"/>
          </p:nvSpPr>
          <p:spPr bwMode="gray">
            <a:xfrm>
              <a:off x="8788958" y="4971141"/>
              <a:ext cx="213800" cy="2099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390"/>
            <p:cNvSpPr>
              <a:spLocks noChangeArrowheads="1"/>
            </p:cNvSpPr>
            <p:nvPr userDrawn="1"/>
          </p:nvSpPr>
          <p:spPr bwMode="gray">
            <a:xfrm>
              <a:off x="8361358" y="4761229"/>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391"/>
            <p:cNvSpPr>
              <a:spLocks noChangeArrowheads="1"/>
            </p:cNvSpPr>
            <p:nvPr userDrawn="1"/>
          </p:nvSpPr>
          <p:spPr bwMode="gray">
            <a:xfrm>
              <a:off x="8575156" y="4761229"/>
              <a:ext cx="213800" cy="20991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392"/>
            <p:cNvSpPr>
              <a:spLocks noChangeArrowheads="1"/>
            </p:cNvSpPr>
            <p:nvPr userDrawn="1"/>
          </p:nvSpPr>
          <p:spPr bwMode="gray">
            <a:xfrm>
              <a:off x="8858928" y="4605738"/>
              <a:ext cx="50535" cy="29543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393"/>
            <p:cNvSpPr>
              <a:spLocks/>
            </p:cNvSpPr>
            <p:nvPr userDrawn="1"/>
          </p:nvSpPr>
          <p:spPr bwMode="gray">
            <a:xfrm>
              <a:off x="8205867" y="5480370"/>
              <a:ext cx="1123420" cy="66084"/>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94"/>
            <p:cNvSpPr>
              <a:spLocks/>
            </p:cNvSpPr>
            <p:nvPr userDrawn="1"/>
          </p:nvSpPr>
          <p:spPr bwMode="gray">
            <a:xfrm>
              <a:off x="10573209" y="2743737"/>
              <a:ext cx="97183" cy="338193"/>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395"/>
            <p:cNvSpPr>
              <a:spLocks/>
            </p:cNvSpPr>
            <p:nvPr userDrawn="1"/>
          </p:nvSpPr>
          <p:spPr bwMode="gray">
            <a:xfrm>
              <a:off x="10452706" y="3183000"/>
              <a:ext cx="338193" cy="948492"/>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396"/>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97"/>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398"/>
            <p:cNvSpPr>
              <a:spLocks noChangeArrowheads="1"/>
            </p:cNvSpPr>
            <p:nvPr userDrawn="1"/>
          </p:nvSpPr>
          <p:spPr bwMode="gray">
            <a:xfrm>
              <a:off x="10499353" y="3249082"/>
              <a:ext cx="15549"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399"/>
            <p:cNvSpPr>
              <a:spLocks noChangeArrowheads="1"/>
            </p:cNvSpPr>
            <p:nvPr userDrawn="1"/>
          </p:nvSpPr>
          <p:spPr bwMode="gray">
            <a:xfrm>
              <a:off x="10534337"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00"/>
            <p:cNvSpPr>
              <a:spLocks noChangeArrowheads="1"/>
            </p:cNvSpPr>
            <p:nvPr userDrawn="1"/>
          </p:nvSpPr>
          <p:spPr bwMode="gray">
            <a:xfrm>
              <a:off x="10573209"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401"/>
            <p:cNvSpPr>
              <a:spLocks noChangeArrowheads="1"/>
            </p:cNvSpPr>
            <p:nvPr userDrawn="1"/>
          </p:nvSpPr>
          <p:spPr bwMode="gray">
            <a:xfrm>
              <a:off x="10612083"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402"/>
            <p:cNvSpPr>
              <a:spLocks noChangeArrowheads="1"/>
            </p:cNvSpPr>
            <p:nvPr userDrawn="1"/>
          </p:nvSpPr>
          <p:spPr bwMode="gray">
            <a:xfrm>
              <a:off x="10647069"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403"/>
            <p:cNvSpPr>
              <a:spLocks noChangeArrowheads="1"/>
            </p:cNvSpPr>
            <p:nvPr userDrawn="1"/>
          </p:nvSpPr>
          <p:spPr bwMode="gray">
            <a:xfrm>
              <a:off x="10685942"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404"/>
            <p:cNvSpPr>
              <a:spLocks noChangeArrowheads="1"/>
            </p:cNvSpPr>
            <p:nvPr userDrawn="1"/>
          </p:nvSpPr>
          <p:spPr bwMode="gray">
            <a:xfrm>
              <a:off x="10724814"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405"/>
            <p:cNvSpPr>
              <a:spLocks noEditPoints="1"/>
            </p:cNvSpPr>
            <p:nvPr userDrawn="1"/>
          </p:nvSpPr>
          <p:spPr bwMode="gray">
            <a:xfrm>
              <a:off x="10044543" y="3175225"/>
              <a:ext cx="412050" cy="952380"/>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4" name="Rectangle 406"/>
            <p:cNvSpPr>
              <a:spLocks noChangeArrowheads="1"/>
            </p:cNvSpPr>
            <p:nvPr userDrawn="1"/>
          </p:nvSpPr>
          <p:spPr bwMode="gray">
            <a:xfrm>
              <a:off x="10790897" y="3342377"/>
              <a:ext cx="373177" cy="7891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407"/>
            <p:cNvSpPr>
              <a:spLocks noChangeArrowheads="1"/>
            </p:cNvSpPr>
            <p:nvPr userDrawn="1"/>
          </p:nvSpPr>
          <p:spPr bwMode="gray">
            <a:xfrm>
              <a:off x="10825883" y="3311279"/>
              <a:ext cx="307095" cy="3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08"/>
            <p:cNvSpPr>
              <a:spLocks noChangeArrowheads="1"/>
            </p:cNvSpPr>
            <p:nvPr userDrawn="1"/>
          </p:nvSpPr>
          <p:spPr bwMode="gray">
            <a:xfrm>
              <a:off x="10853093" y="3276293"/>
              <a:ext cx="248784" cy="3498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09"/>
            <p:cNvSpPr>
              <a:spLocks/>
            </p:cNvSpPr>
            <p:nvPr userDrawn="1"/>
          </p:nvSpPr>
          <p:spPr bwMode="gray">
            <a:xfrm>
              <a:off x="1081810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8" name="Freeform 410"/>
            <p:cNvSpPr>
              <a:spLocks/>
            </p:cNvSpPr>
            <p:nvPr userDrawn="1"/>
          </p:nvSpPr>
          <p:spPr bwMode="gray">
            <a:xfrm>
              <a:off x="1087641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9" name="Freeform 411"/>
            <p:cNvSpPr>
              <a:spLocks/>
            </p:cNvSpPr>
            <p:nvPr userDrawn="1"/>
          </p:nvSpPr>
          <p:spPr bwMode="gray">
            <a:xfrm>
              <a:off x="10934727" y="3552289"/>
              <a:ext cx="31098" cy="46647"/>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0" name="Freeform 412"/>
            <p:cNvSpPr>
              <a:spLocks/>
            </p:cNvSpPr>
            <p:nvPr userDrawn="1"/>
          </p:nvSpPr>
          <p:spPr bwMode="gray">
            <a:xfrm>
              <a:off x="1098914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1" name="Freeform 413"/>
            <p:cNvSpPr>
              <a:spLocks/>
            </p:cNvSpPr>
            <p:nvPr userDrawn="1"/>
          </p:nvSpPr>
          <p:spPr bwMode="gray">
            <a:xfrm>
              <a:off x="1104745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2" name="Freeform 414"/>
            <p:cNvSpPr>
              <a:spLocks/>
            </p:cNvSpPr>
            <p:nvPr userDrawn="1"/>
          </p:nvSpPr>
          <p:spPr bwMode="gray">
            <a:xfrm>
              <a:off x="11101877" y="3552289"/>
              <a:ext cx="34986" cy="46647"/>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3" name="Freeform 415"/>
            <p:cNvSpPr>
              <a:spLocks/>
            </p:cNvSpPr>
            <p:nvPr userDrawn="1"/>
          </p:nvSpPr>
          <p:spPr bwMode="gray">
            <a:xfrm>
              <a:off x="1081810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4" name="Freeform 416"/>
            <p:cNvSpPr>
              <a:spLocks/>
            </p:cNvSpPr>
            <p:nvPr userDrawn="1"/>
          </p:nvSpPr>
          <p:spPr bwMode="gray">
            <a:xfrm>
              <a:off x="1087641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5" name="Freeform 417"/>
            <p:cNvSpPr>
              <a:spLocks/>
            </p:cNvSpPr>
            <p:nvPr userDrawn="1"/>
          </p:nvSpPr>
          <p:spPr bwMode="gray">
            <a:xfrm>
              <a:off x="10934727" y="3622259"/>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6" name="Freeform 418"/>
            <p:cNvSpPr>
              <a:spLocks/>
            </p:cNvSpPr>
            <p:nvPr userDrawn="1"/>
          </p:nvSpPr>
          <p:spPr bwMode="gray">
            <a:xfrm>
              <a:off x="1098914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7" name="Freeform 419"/>
            <p:cNvSpPr>
              <a:spLocks/>
            </p:cNvSpPr>
            <p:nvPr userDrawn="1"/>
          </p:nvSpPr>
          <p:spPr bwMode="gray">
            <a:xfrm>
              <a:off x="1104745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8" name="Freeform 420"/>
            <p:cNvSpPr>
              <a:spLocks/>
            </p:cNvSpPr>
            <p:nvPr userDrawn="1"/>
          </p:nvSpPr>
          <p:spPr bwMode="gray">
            <a:xfrm>
              <a:off x="11101877" y="3622259"/>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421"/>
            <p:cNvSpPr>
              <a:spLocks/>
            </p:cNvSpPr>
            <p:nvPr userDrawn="1"/>
          </p:nvSpPr>
          <p:spPr bwMode="gray">
            <a:xfrm>
              <a:off x="1081810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422"/>
            <p:cNvSpPr>
              <a:spLocks/>
            </p:cNvSpPr>
            <p:nvPr userDrawn="1"/>
          </p:nvSpPr>
          <p:spPr bwMode="gray">
            <a:xfrm>
              <a:off x="1087641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1" name="Freeform 423"/>
            <p:cNvSpPr>
              <a:spLocks/>
            </p:cNvSpPr>
            <p:nvPr userDrawn="1"/>
          </p:nvSpPr>
          <p:spPr bwMode="gray">
            <a:xfrm>
              <a:off x="10934727" y="3688344"/>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2" name="Freeform 424"/>
            <p:cNvSpPr>
              <a:spLocks/>
            </p:cNvSpPr>
            <p:nvPr userDrawn="1"/>
          </p:nvSpPr>
          <p:spPr bwMode="gray">
            <a:xfrm>
              <a:off x="1098914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3" name="Freeform 425"/>
            <p:cNvSpPr>
              <a:spLocks/>
            </p:cNvSpPr>
            <p:nvPr userDrawn="1"/>
          </p:nvSpPr>
          <p:spPr bwMode="gray">
            <a:xfrm>
              <a:off x="1104745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4" name="Freeform 426"/>
            <p:cNvSpPr>
              <a:spLocks/>
            </p:cNvSpPr>
            <p:nvPr userDrawn="1"/>
          </p:nvSpPr>
          <p:spPr bwMode="gray">
            <a:xfrm>
              <a:off x="11101877" y="3688344"/>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5" name="Freeform 427"/>
            <p:cNvSpPr>
              <a:spLocks/>
            </p:cNvSpPr>
            <p:nvPr userDrawn="1"/>
          </p:nvSpPr>
          <p:spPr bwMode="gray">
            <a:xfrm>
              <a:off x="1081810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6" name="Freeform 428"/>
            <p:cNvSpPr>
              <a:spLocks/>
            </p:cNvSpPr>
            <p:nvPr userDrawn="1"/>
          </p:nvSpPr>
          <p:spPr bwMode="gray">
            <a:xfrm>
              <a:off x="1087641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7" name="Freeform 429"/>
            <p:cNvSpPr>
              <a:spLocks/>
            </p:cNvSpPr>
            <p:nvPr userDrawn="1"/>
          </p:nvSpPr>
          <p:spPr bwMode="gray">
            <a:xfrm>
              <a:off x="10934727" y="3762201"/>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8" name="Freeform 430"/>
            <p:cNvSpPr>
              <a:spLocks/>
            </p:cNvSpPr>
            <p:nvPr userDrawn="1"/>
          </p:nvSpPr>
          <p:spPr bwMode="gray">
            <a:xfrm>
              <a:off x="1098914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9" name="Freeform 431"/>
            <p:cNvSpPr>
              <a:spLocks/>
            </p:cNvSpPr>
            <p:nvPr userDrawn="1"/>
          </p:nvSpPr>
          <p:spPr bwMode="gray">
            <a:xfrm>
              <a:off x="1104745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0" name="Freeform 432"/>
            <p:cNvSpPr>
              <a:spLocks/>
            </p:cNvSpPr>
            <p:nvPr userDrawn="1"/>
          </p:nvSpPr>
          <p:spPr bwMode="gray">
            <a:xfrm>
              <a:off x="11101877" y="3762201"/>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1" name="Freeform 433"/>
            <p:cNvSpPr>
              <a:spLocks/>
            </p:cNvSpPr>
            <p:nvPr userDrawn="1"/>
          </p:nvSpPr>
          <p:spPr bwMode="gray">
            <a:xfrm>
              <a:off x="1081810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2" name="Freeform 434"/>
            <p:cNvSpPr>
              <a:spLocks/>
            </p:cNvSpPr>
            <p:nvPr userDrawn="1"/>
          </p:nvSpPr>
          <p:spPr bwMode="gray">
            <a:xfrm>
              <a:off x="1087641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3" name="Freeform 435"/>
            <p:cNvSpPr>
              <a:spLocks/>
            </p:cNvSpPr>
            <p:nvPr userDrawn="1"/>
          </p:nvSpPr>
          <p:spPr bwMode="gray">
            <a:xfrm>
              <a:off x="10934727" y="3828285"/>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4" name="Freeform 436"/>
            <p:cNvSpPr>
              <a:spLocks/>
            </p:cNvSpPr>
            <p:nvPr userDrawn="1"/>
          </p:nvSpPr>
          <p:spPr bwMode="gray">
            <a:xfrm>
              <a:off x="1098914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5" name="Freeform 437"/>
            <p:cNvSpPr>
              <a:spLocks/>
            </p:cNvSpPr>
            <p:nvPr userDrawn="1"/>
          </p:nvSpPr>
          <p:spPr bwMode="gray">
            <a:xfrm>
              <a:off x="1104745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6" name="Freeform 438"/>
            <p:cNvSpPr>
              <a:spLocks/>
            </p:cNvSpPr>
            <p:nvPr userDrawn="1"/>
          </p:nvSpPr>
          <p:spPr bwMode="gray">
            <a:xfrm>
              <a:off x="11101877" y="3828285"/>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7" name="Freeform 439"/>
            <p:cNvSpPr>
              <a:spLocks/>
            </p:cNvSpPr>
            <p:nvPr userDrawn="1"/>
          </p:nvSpPr>
          <p:spPr bwMode="gray">
            <a:xfrm>
              <a:off x="10818109"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8" name="Freeform 440"/>
            <p:cNvSpPr>
              <a:spLocks/>
            </p:cNvSpPr>
            <p:nvPr userDrawn="1"/>
          </p:nvSpPr>
          <p:spPr bwMode="gray">
            <a:xfrm>
              <a:off x="10876416"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9" name="Freeform 441"/>
            <p:cNvSpPr>
              <a:spLocks/>
            </p:cNvSpPr>
            <p:nvPr userDrawn="1"/>
          </p:nvSpPr>
          <p:spPr bwMode="gray">
            <a:xfrm>
              <a:off x="10934727" y="3902142"/>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0" name="Freeform 443"/>
            <p:cNvSpPr>
              <a:spLocks/>
            </p:cNvSpPr>
            <p:nvPr userDrawn="1"/>
          </p:nvSpPr>
          <p:spPr bwMode="gray">
            <a:xfrm>
              <a:off x="1098914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1" name="Freeform 444"/>
            <p:cNvSpPr>
              <a:spLocks/>
            </p:cNvSpPr>
            <p:nvPr userDrawn="1"/>
          </p:nvSpPr>
          <p:spPr bwMode="gray">
            <a:xfrm>
              <a:off x="1104745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2" name="Freeform 445"/>
            <p:cNvSpPr>
              <a:spLocks/>
            </p:cNvSpPr>
            <p:nvPr userDrawn="1"/>
          </p:nvSpPr>
          <p:spPr bwMode="gray">
            <a:xfrm>
              <a:off x="11101877" y="3902140"/>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3" name="Freeform 446"/>
            <p:cNvSpPr>
              <a:spLocks/>
            </p:cNvSpPr>
            <p:nvPr userDrawn="1"/>
          </p:nvSpPr>
          <p:spPr bwMode="gray">
            <a:xfrm>
              <a:off x="1081810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4" name="Freeform 447"/>
            <p:cNvSpPr>
              <a:spLocks/>
            </p:cNvSpPr>
            <p:nvPr userDrawn="1"/>
          </p:nvSpPr>
          <p:spPr bwMode="gray">
            <a:xfrm>
              <a:off x="1087641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5" name="Freeform 448"/>
            <p:cNvSpPr>
              <a:spLocks/>
            </p:cNvSpPr>
            <p:nvPr userDrawn="1"/>
          </p:nvSpPr>
          <p:spPr bwMode="gray">
            <a:xfrm>
              <a:off x="10934725" y="3972110"/>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6" name="Freeform 449"/>
            <p:cNvSpPr>
              <a:spLocks/>
            </p:cNvSpPr>
            <p:nvPr userDrawn="1"/>
          </p:nvSpPr>
          <p:spPr bwMode="gray">
            <a:xfrm>
              <a:off x="1098914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7" name="Freeform 450"/>
            <p:cNvSpPr>
              <a:spLocks/>
            </p:cNvSpPr>
            <p:nvPr userDrawn="1"/>
          </p:nvSpPr>
          <p:spPr bwMode="gray">
            <a:xfrm>
              <a:off x="1104745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8" name="Freeform 451"/>
            <p:cNvSpPr>
              <a:spLocks/>
            </p:cNvSpPr>
            <p:nvPr userDrawn="1"/>
          </p:nvSpPr>
          <p:spPr bwMode="gray">
            <a:xfrm>
              <a:off x="11101877" y="3972110"/>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9" name="Freeform 452"/>
            <p:cNvSpPr>
              <a:spLocks/>
            </p:cNvSpPr>
            <p:nvPr userDrawn="1"/>
          </p:nvSpPr>
          <p:spPr bwMode="gray">
            <a:xfrm>
              <a:off x="1081810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0" name="Freeform 453"/>
            <p:cNvSpPr>
              <a:spLocks/>
            </p:cNvSpPr>
            <p:nvPr userDrawn="1"/>
          </p:nvSpPr>
          <p:spPr bwMode="gray">
            <a:xfrm>
              <a:off x="1087641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1" name="Freeform 454"/>
            <p:cNvSpPr>
              <a:spLocks/>
            </p:cNvSpPr>
            <p:nvPr userDrawn="1"/>
          </p:nvSpPr>
          <p:spPr bwMode="gray">
            <a:xfrm>
              <a:off x="10934725" y="4042082"/>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2" name="Freeform 455"/>
            <p:cNvSpPr>
              <a:spLocks/>
            </p:cNvSpPr>
            <p:nvPr userDrawn="1"/>
          </p:nvSpPr>
          <p:spPr bwMode="gray">
            <a:xfrm>
              <a:off x="1098914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3" name="Freeform 456"/>
            <p:cNvSpPr>
              <a:spLocks/>
            </p:cNvSpPr>
            <p:nvPr userDrawn="1"/>
          </p:nvSpPr>
          <p:spPr bwMode="gray">
            <a:xfrm>
              <a:off x="1104745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4" name="Freeform 457"/>
            <p:cNvSpPr>
              <a:spLocks/>
            </p:cNvSpPr>
            <p:nvPr userDrawn="1"/>
          </p:nvSpPr>
          <p:spPr bwMode="gray">
            <a:xfrm>
              <a:off x="11101877" y="4042082"/>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5" name="Freeform 458"/>
            <p:cNvSpPr>
              <a:spLocks/>
            </p:cNvSpPr>
            <p:nvPr userDrawn="1"/>
          </p:nvSpPr>
          <p:spPr bwMode="gray">
            <a:xfrm>
              <a:off x="1081810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6" name="Freeform 459"/>
            <p:cNvSpPr>
              <a:spLocks/>
            </p:cNvSpPr>
            <p:nvPr userDrawn="1"/>
          </p:nvSpPr>
          <p:spPr bwMode="gray">
            <a:xfrm>
              <a:off x="1087641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7" name="Freeform 460"/>
            <p:cNvSpPr>
              <a:spLocks/>
            </p:cNvSpPr>
            <p:nvPr userDrawn="1"/>
          </p:nvSpPr>
          <p:spPr bwMode="gray">
            <a:xfrm>
              <a:off x="10934725" y="3408456"/>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8" name="Freeform 461"/>
            <p:cNvSpPr>
              <a:spLocks/>
            </p:cNvSpPr>
            <p:nvPr userDrawn="1"/>
          </p:nvSpPr>
          <p:spPr bwMode="gray">
            <a:xfrm>
              <a:off x="1098914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9" name="Freeform 462"/>
            <p:cNvSpPr>
              <a:spLocks/>
            </p:cNvSpPr>
            <p:nvPr userDrawn="1"/>
          </p:nvSpPr>
          <p:spPr bwMode="gray">
            <a:xfrm>
              <a:off x="1104745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0" name="Freeform 463"/>
            <p:cNvSpPr>
              <a:spLocks/>
            </p:cNvSpPr>
            <p:nvPr userDrawn="1"/>
          </p:nvSpPr>
          <p:spPr bwMode="gray">
            <a:xfrm>
              <a:off x="11101877" y="3408456"/>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1" name="Freeform 464"/>
            <p:cNvSpPr>
              <a:spLocks/>
            </p:cNvSpPr>
            <p:nvPr userDrawn="1"/>
          </p:nvSpPr>
          <p:spPr bwMode="gray">
            <a:xfrm>
              <a:off x="1081810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2" name="Freeform 465"/>
            <p:cNvSpPr>
              <a:spLocks/>
            </p:cNvSpPr>
            <p:nvPr userDrawn="1"/>
          </p:nvSpPr>
          <p:spPr bwMode="gray">
            <a:xfrm>
              <a:off x="1087641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3" name="Freeform 466"/>
            <p:cNvSpPr>
              <a:spLocks/>
            </p:cNvSpPr>
            <p:nvPr userDrawn="1"/>
          </p:nvSpPr>
          <p:spPr bwMode="gray">
            <a:xfrm>
              <a:off x="10934725" y="3478426"/>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4" name="Freeform 467"/>
            <p:cNvSpPr>
              <a:spLocks/>
            </p:cNvSpPr>
            <p:nvPr userDrawn="1"/>
          </p:nvSpPr>
          <p:spPr bwMode="gray">
            <a:xfrm>
              <a:off x="1098914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5" name="Freeform 468"/>
            <p:cNvSpPr>
              <a:spLocks/>
            </p:cNvSpPr>
            <p:nvPr userDrawn="1"/>
          </p:nvSpPr>
          <p:spPr bwMode="gray">
            <a:xfrm>
              <a:off x="1104745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6" name="Freeform 469"/>
            <p:cNvSpPr>
              <a:spLocks/>
            </p:cNvSpPr>
            <p:nvPr userDrawn="1"/>
          </p:nvSpPr>
          <p:spPr bwMode="gray">
            <a:xfrm>
              <a:off x="11101877" y="3478426"/>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7" name="Rectangle 470"/>
            <p:cNvSpPr>
              <a:spLocks noChangeArrowheads="1"/>
            </p:cNvSpPr>
            <p:nvPr userDrawn="1"/>
          </p:nvSpPr>
          <p:spPr bwMode="gray">
            <a:xfrm>
              <a:off x="10417720" y="4800097"/>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71"/>
            <p:cNvSpPr>
              <a:spLocks noChangeArrowheads="1"/>
            </p:cNvSpPr>
            <p:nvPr userDrawn="1"/>
          </p:nvSpPr>
          <p:spPr bwMode="gray">
            <a:xfrm>
              <a:off x="10417720" y="4873955"/>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72"/>
            <p:cNvSpPr>
              <a:spLocks noChangeArrowheads="1"/>
            </p:cNvSpPr>
            <p:nvPr userDrawn="1"/>
          </p:nvSpPr>
          <p:spPr bwMode="gray">
            <a:xfrm>
              <a:off x="10417720" y="4835083"/>
              <a:ext cx="621962" cy="388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473"/>
            <p:cNvSpPr>
              <a:spLocks noChangeArrowheads="1"/>
            </p:cNvSpPr>
            <p:nvPr userDrawn="1"/>
          </p:nvSpPr>
          <p:spPr bwMode="gray">
            <a:xfrm>
              <a:off x="10845318"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474"/>
            <p:cNvSpPr>
              <a:spLocks noChangeArrowheads="1"/>
            </p:cNvSpPr>
            <p:nvPr userDrawn="1"/>
          </p:nvSpPr>
          <p:spPr bwMode="gray">
            <a:xfrm>
              <a:off x="10926949"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475"/>
            <p:cNvSpPr>
              <a:spLocks noChangeArrowheads="1"/>
            </p:cNvSpPr>
            <p:nvPr userDrawn="1"/>
          </p:nvSpPr>
          <p:spPr bwMode="gray">
            <a:xfrm>
              <a:off x="10670390"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476"/>
            <p:cNvSpPr>
              <a:spLocks noChangeArrowheads="1"/>
            </p:cNvSpPr>
            <p:nvPr userDrawn="1"/>
          </p:nvSpPr>
          <p:spPr bwMode="gray">
            <a:xfrm>
              <a:off x="10752023"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477"/>
            <p:cNvSpPr>
              <a:spLocks noChangeArrowheads="1"/>
            </p:cNvSpPr>
            <p:nvPr userDrawn="1"/>
          </p:nvSpPr>
          <p:spPr bwMode="gray">
            <a:xfrm>
              <a:off x="10495465" y="4496890"/>
              <a:ext cx="116618"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478"/>
            <p:cNvSpPr>
              <a:spLocks noChangeArrowheads="1"/>
            </p:cNvSpPr>
            <p:nvPr userDrawn="1"/>
          </p:nvSpPr>
          <p:spPr bwMode="gray">
            <a:xfrm>
              <a:off x="10577097" y="4524101"/>
              <a:ext cx="34986"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479"/>
            <p:cNvSpPr>
              <a:spLocks noChangeArrowheads="1"/>
            </p:cNvSpPr>
            <p:nvPr userDrawn="1"/>
          </p:nvSpPr>
          <p:spPr bwMode="gray">
            <a:xfrm>
              <a:off x="10495465"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480"/>
            <p:cNvSpPr>
              <a:spLocks noChangeArrowheads="1"/>
            </p:cNvSpPr>
            <p:nvPr userDrawn="1"/>
          </p:nvSpPr>
          <p:spPr bwMode="gray">
            <a:xfrm>
              <a:off x="10670390"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481"/>
            <p:cNvSpPr>
              <a:spLocks noChangeArrowheads="1"/>
            </p:cNvSpPr>
            <p:nvPr userDrawn="1"/>
          </p:nvSpPr>
          <p:spPr bwMode="gray">
            <a:xfrm>
              <a:off x="10845318"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482"/>
            <p:cNvSpPr>
              <a:spLocks/>
            </p:cNvSpPr>
            <p:nvPr userDrawn="1"/>
          </p:nvSpPr>
          <p:spPr bwMode="gray">
            <a:xfrm>
              <a:off x="10417720" y="4302527"/>
              <a:ext cx="618076" cy="22934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483"/>
            <p:cNvSpPr>
              <a:spLocks/>
            </p:cNvSpPr>
            <p:nvPr userDrawn="1"/>
          </p:nvSpPr>
          <p:spPr bwMode="gray">
            <a:xfrm>
              <a:off x="10697602" y="4302527"/>
              <a:ext cx="338193" cy="22934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484"/>
            <p:cNvSpPr>
              <a:spLocks/>
            </p:cNvSpPr>
            <p:nvPr userDrawn="1"/>
          </p:nvSpPr>
          <p:spPr bwMode="gray">
            <a:xfrm>
              <a:off x="11125202" y="4318075"/>
              <a:ext cx="793001" cy="225461"/>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85"/>
            <p:cNvSpPr>
              <a:spLocks/>
            </p:cNvSpPr>
            <p:nvPr userDrawn="1"/>
          </p:nvSpPr>
          <p:spPr bwMode="gray">
            <a:xfrm>
              <a:off x="11097989" y="4080954"/>
              <a:ext cx="746354" cy="41205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486"/>
            <p:cNvSpPr>
              <a:spLocks/>
            </p:cNvSpPr>
            <p:nvPr userDrawn="1"/>
          </p:nvSpPr>
          <p:spPr bwMode="gray">
            <a:xfrm>
              <a:off x="7517820" y="4753448"/>
              <a:ext cx="583089" cy="167151"/>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87"/>
            <p:cNvSpPr>
              <a:spLocks/>
            </p:cNvSpPr>
            <p:nvPr userDrawn="1"/>
          </p:nvSpPr>
          <p:spPr bwMode="gray">
            <a:xfrm>
              <a:off x="7498383" y="4582410"/>
              <a:ext cx="544217" cy="299318"/>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488"/>
            <p:cNvSpPr>
              <a:spLocks/>
            </p:cNvSpPr>
            <p:nvPr userDrawn="1"/>
          </p:nvSpPr>
          <p:spPr bwMode="gray">
            <a:xfrm>
              <a:off x="8186430" y="2327797"/>
              <a:ext cx="462586" cy="136053"/>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489"/>
            <p:cNvSpPr>
              <a:spLocks/>
            </p:cNvSpPr>
            <p:nvPr userDrawn="1"/>
          </p:nvSpPr>
          <p:spPr bwMode="gray">
            <a:xfrm>
              <a:off x="8166993" y="2191743"/>
              <a:ext cx="439261" cy="241010"/>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539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38" name="Group 37"/>
          <p:cNvGrpSpPr>
            <a:grpSpLocks noChangeAspect="1"/>
          </p:cNvGrpSpPr>
          <p:nvPr userDrawn="1"/>
        </p:nvGrpSpPr>
        <p:grpSpPr>
          <a:xfrm>
            <a:off x="7498383" y="2125664"/>
            <a:ext cx="4419820" cy="4023316"/>
            <a:chOff x="7498383" y="2125664"/>
            <a:chExt cx="4419820" cy="4023316"/>
          </a:xfrm>
        </p:grpSpPr>
        <p:sp>
          <p:nvSpPr>
            <p:cNvPr id="39" name="Freeform 251"/>
            <p:cNvSpPr>
              <a:spLocks/>
            </p:cNvSpPr>
            <p:nvPr userDrawn="1"/>
          </p:nvSpPr>
          <p:spPr bwMode="gray">
            <a:xfrm>
              <a:off x="9263203" y="2401659"/>
              <a:ext cx="42761" cy="478135"/>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2"/>
            <p:cNvSpPr>
              <a:spLocks/>
            </p:cNvSpPr>
            <p:nvPr userDrawn="1"/>
          </p:nvSpPr>
          <p:spPr bwMode="gray">
            <a:xfrm>
              <a:off x="9119373" y="2393883"/>
              <a:ext cx="178814" cy="54421"/>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3"/>
            <p:cNvSpPr>
              <a:spLocks/>
            </p:cNvSpPr>
            <p:nvPr userDrawn="1"/>
          </p:nvSpPr>
          <p:spPr bwMode="gray">
            <a:xfrm>
              <a:off x="9267089" y="2397772"/>
              <a:ext cx="120507" cy="15549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4"/>
            <p:cNvSpPr>
              <a:spLocks/>
            </p:cNvSpPr>
            <p:nvPr userDrawn="1"/>
          </p:nvSpPr>
          <p:spPr bwMode="gray">
            <a:xfrm>
              <a:off x="9267089" y="2250057"/>
              <a:ext cx="77745" cy="171040"/>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5"/>
            <p:cNvSpPr>
              <a:spLocks/>
            </p:cNvSpPr>
            <p:nvPr userDrawn="1"/>
          </p:nvSpPr>
          <p:spPr bwMode="gray">
            <a:xfrm>
              <a:off x="8905575" y="2479404"/>
              <a:ext cx="50535" cy="377066"/>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6"/>
            <p:cNvSpPr>
              <a:spLocks/>
            </p:cNvSpPr>
            <p:nvPr userDrawn="1"/>
          </p:nvSpPr>
          <p:spPr bwMode="gray">
            <a:xfrm>
              <a:off x="8909461" y="2463855"/>
              <a:ext cx="202138" cy="112732"/>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7"/>
            <p:cNvSpPr>
              <a:spLocks/>
            </p:cNvSpPr>
            <p:nvPr userDrawn="1"/>
          </p:nvSpPr>
          <p:spPr bwMode="gray">
            <a:xfrm>
              <a:off x="8897800" y="2292815"/>
              <a:ext cx="50535" cy="202138"/>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8"/>
            <p:cNvSpPr>
              <a:spLocks/>
            </p:cNvSpPr>
            <p:nvPr userDrawn="1"/>
          </p:nvSpPr>
          <p:spPr bwMode="gray">
            <a:xfrm>
              <a:off x="8773408" y="2471629"/>
              <a:ext cx="174928" cy="15549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9"/>
            <p:cNvSpPr>
              <a:spLocks/>
            </p:cNvSpPr>
            <p:nvPr userDrawn="1"/>
          </p:nvSpPr>
          <p:spPr bwMode="gray">
            <a:xfrm>
              <a:off x="9523649" y="2378334"/>
              <a:ext cx="46647" cy="400389"/>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0"/>
            <p:cNvSpPr>
              <a:spLocks/>
            </p:cNvSpPr>
            <p:nvPr userDrawn="1"/>
          </p:nvSpPr>
          <p:spPr bwMode="gray">
            <a:xfrm>
              <a:off x="9469227" y="2211183"/>
              <a:ext cx="101069" cy="18270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1"/>
            <p:cNvSpPr>
              <a:spLocks/>
            </p:cNvSpPr>
            <p:nvPr userDrawn="1"/>
          </p:nvSpPr>
          <p:spPr bwMode="gray">
            <a:xfrm>
              <a:off x="9418694" y="2355011"/>
              <a:ext cx="143830" cy="163265"/>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2"/>
            <p:cNvSpPr>
              <a:spLocks/>
            </p:cNvSpPr>
            <p:nvPr userDrawn="1"/>
          </p:nvSpPr>
          <p:spPr bwMode="gray">
            <a:xfrm>
              <a:off x="9543087" y="2355011"/>
              <a:ext cx="182703" cy="46647"/>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63"/>
            <p:cNvSpPr>
              <a:spLocks noChangeArrowheads="1"/>
            </p:cNvSpPr>
            <p:nvPr userDrawn="1"/>
          </p:nvSpPr>
          <p:spPr bwMode="gray">
            <a:xfrm>
              <a:off x="7852125" y="2813709"/>
              <a:ext cx="3354710" cy="3335271"/>
            </a:xfrm>
            <a:prstGeom prst="ellipse">
              <a:avLst/>
            </a:pr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64"/>
            <p:cNvSpPr>
              <a:spLocks/>
            </p:cNvSpPr>
            <p:nvPr userDrawn="1"/>
          </p:nvSpPr>
          <p:spPr bwMode="gray">
            <a:xfrm>
              <a:off x="8038714" y="3000297"/>
              <a:ext cx="3168121" cy="3148683"/>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265"/>
            <p:cNvSpPr>
              <a:spLocks noChangeArrowheads="1"/>
            </p:cNvSpPr>
            <p:nvPr userDrawn="1"/>
          </p:nvSpPr>
          <p:spPr bwMode="gray">
            <a:xfrm>
              <a:off x="9379821" y="3773864"/>
              <a:ext cx="268222" cy="264333"/>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266"/>
            <p:cNvSpPr>
              <a:spLocks/>
            </p:cNvSpPr>
            <p:nvPr userDrawn="1"/>
          </p:nvSpPr>
          <p:spPr bwMode="gray">
            <a:xfrm>
              <a:off x="9492550" y="3773864"/>
              <a:ext cx="155491" cy="264333"/>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267"/>
            <p:cNvSpPr>
              <a:spLocks/>
            </p:cNvSpPr>
            <p:nvPr userDrawn="1"/>
          </p:nvSpPr>
          <p:spPr bwMode="gray">
            <a:xfrm>
              <a:off x="9500326" y="3859384"/>
              <a:ext cx="23323" cy="310981"/>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8"/>
            <p:cNvSpPr>
              <a:spLocks/>
            </p:cNvSpPr>
            <p:nvPr userDrawn="1"/>
          </p:nvSpPr>
          <p:spPr bwMode="gray">
            <a:xfrm>
              <a:off x="9449792" y="3925466"/>
              <a:ext cx="116618" cy="77745"/>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269"/>
            <p:cNvSpPr>
              <a:spLocks noChangeArrowheads="1"/>
            </p:cNvSpPr>
            <p:nvPr userDrawn="1"/>
          </p:nvSpPr>
          <p:spPr bwMode="gray">
            <a:xfrm>
              <a:off x="9628606" y="3377363"/>
              <a:ext cx="342079" cy="345968"/>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270"/>
            <p:cNvSpPr>
              <a:spLocks/>
            </p:cNvSpPr>
            <p:nvPr userDrawn="1"/>
          </p:nvSpPr>
          <p:spPr bwMode="gray">
            <a:xfrm>
              <a:off x="9772434" y="3377363"/>
              <a:ext cx="198252" cy="345968"/>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271"/>
            <p:cNvSpPr>
              <a:spLocks/>
            </p:cNvSpPr>
            <p:nvPr userDrawn="1"/>
          </p:nvSpPr>
          <p:spPr bwMode="gray">
            <a:xfrm>
              <a:off x="9791871" y="3490093"/>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72"/>
            <p:cNvSpPr>
              <a:spLocks/>
            </p:cNvSpPr>
            <p:nvPr userDrawn="1"/>
          </p:nvSpPr>
          <p:spPr bwMode="gray">
            <a:xfrm>
              <a:off x="9725787" y="3583386"/>
              <a:ext cx="136056" cy="85519"/>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273"/>
            <p:cNvSpPr>
              <a:spLocks noChangeArrowheads="1"/>
            </p:cNvSpPr>
            <p:nvPr userDrawn="1"/>
          </p:nvSpPr>
          <p:spPr bwMode="gray">
            <a:xfrm>
              <a:off x="9239880" y="3144127"/>
              <a:ext cx="345968" cy="342079"/>
            </a:xfrm>
            <a:prstGeom prst="ellipse">
              <a:avLst/>
            </a:prstGeom>
            <a:solidFill>
              <a:srgbClr val="FF8C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274"/>
            <p:cNvSpPr>
              <a:spLocks/>
            </p:cNvSpPr>
            <p:nvPr userDrawn="1"/>
          </p:nvSpPr>
          <p:spPr bwMode="gray">
            <a:xfrm>
              <a:off x="9387596" y="3144127"/>
              <a:ext cx="198252" cy="342079"/>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75"/>
            <p:cNvSpPr>
              <a:spLocks/>
            </p:cNvSpPr>
            <p:nvPr userDrawn="1"/>
          </p:nvSpPr>
          <p:spPr bwMode="gray">
            <a:xfrm>
              <a:off x="9403145" y="3256856"/>
              <a:ext cx="19437" cy="396501"/>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76"/>
            <p:cNvSpPr>
              <a:spLocks/>
            </p:cNvSpPr>
            <p:nvPr userDrawn="1"/>
          </p:nvSpPr>
          <p:spPr bwMode="gray">
            <a:xfrm>
              <a:off x="9337061" y="3350151"/>
              <a:ext cx="139942" cy="81633"/>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77"/>
            <p:cNvSpPr>
              <a:spLocks/>
            </p:cNvSpPr>
            <p:nvPr userDrawn="1"/>
          </p:nvSpPr>
          <p:spPr bwMode="gray">
            <a:xfrm>
              <a:off x="8497411" y="2646557"/>
              <a:ext cx="1597667" cy="551991"/>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Rectangle 278"/>
            <p:cNvSpPr>
              <a:spLocks noChangeArrowheads="1"/>
            </p:cNvSpPr>
            <p:nvPr userDrawn="1"/>
          </p:nvSpPr>
          <p:spPr bwMode="gray">
            <a:xfrm>
              <a:off x="8524623" y="3159676"/>
              <a:ext cx="34986" cy="116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79"/>
            <p:cNvSpPr>
              <a:spLocks noChangeArrowheads="1"/>
            </p:cNvSpPr>
            <p:nvPr userDrawn="1"/>
          </p:nvSpPr>
          <p:spPr bwMode="gray">
            <a:xfrm>
              <a:off x="8373019" y="2837032"/>
              <a:ext cx="338193" cy="3381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80"/>
            <p:cNvSpPr>
              <a:spLocks noChangeArrowheads="1"/>
            </p:cNvSpPr>
            <p:nvPr userDrawn="1"/>
          </p:nvSpPr>
          <p:spPr bwMode="gray">
            <a:xfrm>
              <a:off x="8516849" y="2907002"/>
              <a:ext cx="54421" cy="194363"/>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81"/>
            <p:cNvSpPr>
              <a:spLocks/>
            </p:cNvSpPr>
            <p:nvPr userDrawn="1"/>
          </p:nvSpPr>
          <p:spPr bwMode="gray">
            <a:xfrm>
              <a:off x="8427441" y="2976974"/>
              <a:ext cx="229349" cy="58310"/>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282"/>
            <p:cNvSpPr>
              <a:spLocks noChangeArrowheads="1"/>
            </p:cNvSpPr>
            <p:nvPr userDrawn="1"/>
          </p:nvSpPr>
          <p:spPr bwMode="gray">
            <a:xfrm>
              <a:off x="7848239" y="3552289"/>
              <a:ext cx="462586"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83"/>
            <p:cNvSpPr>
              <a:spLocks noChangeArrowheads="1"/>
            </p:cNvSpPr>
            <p:nvPr userDrawn="1"/>
          </p:nvSpPr>
          <p:spPr bwMode="gray">
            <a:xfrm>
              <a:off x="7848239" y="3552289"/>
              <a:ext cx="462586"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84"/>
            <p:cNvSpPr>
              <a:spLocks noChangeArrowheads="1"/>
            </p:cNvSpPr>
            <p:nvPr userDrawn="1"/>
          </p:nvSpPr>
          <p:spPr bwMode="gray">
            <a:xfrm>
              <a:off x="7925985"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285"/>
            <p:cNvSpPr>
              <a:spLocks noChangeArrowheads="1"/>
            </p:cNvSpPr>
            <p:nvPr userDrawn="1"/>
          </p:nvSpPr>
          <p:spPr bwMode="gray">
            <a:xfrm>
              <a:off x="8011504"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286"/>
            <p:cNvSpPr>
              <a:spLocks noChangeArrowheads="1"/>
            </p:cNvSpPr>
            <p:nvPr userDrawn="1"/>
          </p:nvSpPr>
          <p:spPr bwMode="gray">
            <a:xfrm>
              <a:off x="8100911"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87"/>
            <p:cNvSpPr>
              <a:spLocks noChangeArrowheads="1"/>
            </p:cNvSpPr>
            <p:nvPr userDrawn="1"/>
          </p:nvSpPr>
          <p:spPr bwMode="gray">
            <a:xfrm>
              <a:off x="819031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88"/>
            <p:cNvSpPr>
              <a:spLocks noChangeArrowheads="1"/>
            </p:cNvSpPr>
            <p:nvPr userDrawn="1"/>
          </p:nvSpPr>
          <p:spPr bwMode="gray">
            <a:xfrm>
              <a:off x="8769519" y="3552289"/>
              <a:ext cx="458698" cy="69193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89"/>
            <p:cNvSpPr>
              <a:spLocks noChangeArrowheads="1"/>
            </p:cNvSpPr>
            <p:nvPr userDrawn="1"/>
          </p:nvSpPr>
          <p:spPr bwMode="gray">
            <a:xfrm>
              <a:off x="8769519" y="3552289"/>
              <a:ext cx="458698" cy="69193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290"/>
            <p:cNvSpPr>
              <a:spLocks noChangeArrowheads="1"/>
            </p:cNvSpPr>
            <p:nvPr userDrawn="1"/>
          </p:nvSpPr>
          <p:spPr bwMode="gray">
            <a:xfrm>
              <a:off x="8310823" y="3303503"/>
              <a:ext cx="462586" cy="94071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291"/>
            <p:cNvSpPr>
              <a:spLocks noChangeArrowheads="1"/>
            </p:cNvSpPr>
            <p:nvPr userDrawn="1"/>
          </p:nvSpPr>
          <p:spPr bwMode="gray">
            <a:xfrm>
              <a:off x="8384682"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92"/>
            <p:cNvSpPr>
              <a:spLocks noChangeArrowheads="1"/>
            </p:cNvSpPr>
            <p:nvPr userDrawn="1"/>
          </p:nvSpPr>
          <p:spPr bwMode="gray">
            <a:xfrm>
              <a:off x="8474088"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93"/>
            <p:cNvSpPr>
              <a:spLocks noChangeArrowheads="1"/>
            </p:cNvSpPr>
            <p:nvPr userDrawn="1"/>
          </p:nvSpPr>
          <p:spPr bwMode="gray">
            <a:xfrm>
              <a:off x="8563496" y="338124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94"/>
            <p:cNvSpPr>
              <a:spLocks noChangeArrowheads="1"/>
            </p:cNvSpPr>
            <p:nvPr userDrawn="1"/>
          </p:nvSpPr>
          <p:spPr bwMode="gray">
            <a:xfrm>
              <a:off x="8649016" y="338124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95"/>
            <p:cNvSpPr>
              <a:spLocks noChangeArrowheads="1"/>
            </p:cNvSpPr>
            <p:nvPr userDrawn="1"/>
          </p:nvSpPr>
          <p:spPr bwMode="gray">
            <a:xfrm>
              <a:off x="8384682"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96"/>
            <p:cNvSpPr>
              <a:spLocks noChangeArrowheads="1"/>
            </p:cNvSpPr>
            <p:nvPr userDrawn="1"/>
          </p:nvSpPr>
          <p:spPr bwMode="gray">
            <a:xfrm>
              <a:off x="8474088"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97"/>
            <p:cNvSpPr>
              <a:spLocks noChangeArrowheads="1"/>
            </p:cNvSpPr>
            <p:nvPr userDrawn="1"/>
          </p:nvSpPr>
          <p:spPr bwMode="gray">
            <a:xfrm>
              <a:off x="8563496" y="3501756"/>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298"/>
            <p:cNvSpPr>
              <a:spLocks noChangeArrowheads="1"/>
            </p:cNvSpPr>
            <p:nvPr userDrawn="1"/>
          </p:nvSpPr>
          <p:spPr bwMode="gray">
            <a:xfrm>
              <a:off x="8649016" y="3501756"/>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99"/>
            <p:cNvSpPr>
              <a:spLocks noChangeArrowheads="1"/>
            </p:cNvSpPr>
            <p:nvPr userDrawn="1"/>
          </p:nvSpPr>
          <p:spPr bwMode="gray">
            <a:xfrm>
              <a:off x="8384682"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00"/>
            <p:cNvSpPr>
              <a:spLocks noChangeArrowheads="1"/>
            </p:cNvSpPr>
            <p:nvPr userDrawn="1"/>
          </p:nvSpPr>
          <p:spPr bwMode="gray">
            <a:xfrm>
              <a:off x="8474088"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301"/>
            <p:cNvSpPr>
              <a:spLocks noChangeArrowheads="1"/>
            </p:cNvSpPr>
            <p:nvPr userDrawn="1"/>
          </p:nvSpPr>
          <p:spPr bwMode="gray">
            <a:xfrm>
              <a:off x="8563496" y="3622259"/>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02"/>
            <p:cNvSpPr>
              <a:spLocks noChangeArrowheads="1"/>
            </p:cNvSpPr>
            <p:nvPr userDrawn="1"/>
          </p:nvSpPr>
          <p:spPr bwMode="gray">
            <a:xfrm>
              <a:off x="8649016" y="3622259"/>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03"/>
            <p:cNvSpPr>
              <a:spLocks noChangeArrowheads="1"/>
            </p:cNvSpPr>
            <p:nvPr userDrawn="1"/>
          </p:nvSpPr>
          <p:spPr bwMode="gray">
            <a:xfrm>
              <a:off x="8384682"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04"/>
            <p:cNvSpPr>
              <a:spLocks noChangeArrowheads="1"/>
            </p:cNvSpPr>
            <p:nvPr userDrawn="1"/>
          </p:nvSpPr>
          <p:spPr bwMode="gray">
            <a:xfrm>
              <a:off x="8474088"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05"/>
            <p:cNvSpPr>
              <a:spLocks noChangeArrowheads="1"/>
            </p:cNvSpPr>
            <p:nvPr userDrawn="1"/>
          </p:nvSpPr>
          <p:spPr bwMode="gray">
            <a:xfrm>
              <a:off x="8563496" y="3738877"/>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306"/>
            <p:cNvSpPr>
              <a:spLocks noChangeArrowheads="1"/>
            </p:cNvSpPr>
            <p:nvPr userDrawn="1"/>
          </p:nvSpPr>
          <p:spPr bwMode="gray">
            <a:xfrm>
              <a:off x="8649016" y="3738877"/>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07"/>
            <p:cNvSpPr>
              <a:spLocks noChangeArrowheads="1"/>
            </p:cNvSpPr>
            <p:nvPr userDrawn="1"/>
          </p:nvSpPr>
          <p:spPr bwMode="gray">
            <a:xfrm>
              <a:off x="8384682"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08"/>
            <p:cNvSpPr>
              <a:spLocks noChangeArrowheads="1"/>
            </p:cNvSpPr>
            <p:nvPr userDrawn="1"/>
          </p:nvSpPr>
          <p:spPr bwMode="gray">
            <a:xfrm>
              <a:off x="8474088"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09"/>
            <p:cNvSpPr>
              <a:spLocks noChangeArrowheads="1"/>
            </p:cNvSpPr>
            <p:nvPr userDrawn="1"/>
          </p:nvSpPr>
          <p:spPr bwMode="gray">
            <a:xfrm>
              <a:off x="8563496" y="3859384"/>
              <a:ext cx="46647"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10"/>
            <p:cNvSpPr>
              <a:spLocks noChangeArrowheads="1"/>
            </p:cNvSpPr>
            <p:nvPr userDrawn="1"/>
          </p:nvSpPr>
          <p:spPr bwMode="gray">
            <a:xfrm>
              <a:off x="8649016" y="3859384"/>
              <a:ext cx="50535" cy="660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11"/>
            <p:cNvSpPr>
              <a:spLocks noChangeArrowheads="1"/>
            </p:cNvSpPr>
            <p:nvPr userDrawn="1"/>
          </p:nvSpPr>
          <p:spPr bwMode="gray">
            <a:xfrm>
              <a:off x="8384682"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312"/>
            <p:cNvSpPr>
              <a:spLocks noChangeArrowheads="1"/>
            </p:cNvSpPr>
            <p:nvPr userDrawn="1"/>
          </p:nvSpPr>
          <p:spPr bwMode="gray">
            <a:xfrm>
              <a:off x="8474088"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13"/>
            <p:cNvSpPr>
              <a:spLocks noChangeArrowheads="1"/>
            </p:cNvSpPr>
            <p:nvPr userDrawn="1"/>
          </p:nvSpPr>
          <p:spPr bwMode="gray">
            <a:xfrm>
              <a:off x="8563496" y="3976001"/>
              <a:ext cx="46647"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314"/>
            <p:cNvSpPr>
              <a:spLocks noChangeArrowheads="1"/>
            </p:cNvSpPr>
            <p:nvPr userDrawn="1"/>
          </p:nvSpPr>
          <p:spPr bwMode="gray">
            <a:xfrm>
              <a:off x="8649016" y="3976001"/>
              <a:ext cx="50535"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315"/>
            <p:cNvSpPr>
              <a:spLocks noChangeArrowheads="1"/>
            </p:cNvSpPr>
            <p:nvPr userDrawn="1"/>
          </p:nvSpPr>
          <p:spPr bwMode="gray">
            <a:xfrm>
              <a:off x="8384682"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16"/>
            <p:cNvSpPr>
              <a:spLocks noChangeArrowheads="1"/>
            </p:cNvSpPr>
            <p:nvPr userDrawn="1"/>
          </p:nvSpPr>
          <p:spPr bwMode="gray">
            <a:xfrm>
              <a:off x="8474088"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17"/>
            <p:cNvSpPr>
              <a:spLocks noChangeArrowheads="1"/>
            </p:cNvSpPr>
            <p:nvPr userDrawn="1"/>
          </p:nvSpPr>
          <p:spPr bwMode="gray">
            <a:xfrm>
              <a:off x="8563496" y="4092619"/>
              <a:ext cx="46647"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318"/>
            <p:cNvSpPr>
              <a:spLocks noChangeArrowheads="1"/>
            </p:cNvSpPr>
            <p:nvPr userDrawn="1"/>
          </p:nvSpPr>
          <p:spPr bwMode="gray">
            <a:xfrm>
              <a:off x="8649016" y="4092619"/>
              <a:ext cx="50535" cy="738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319"/>
            <p:cNvSpPr>
              <a:spLocks noChangeArrowheads="1"/>
            </p:cNvSpPr>
            <p:nvPr userDrawn="1"/>
          </p:nvSpPr>
          <p:spPr bwMode="gray">
            <a:xfrm>
              <a:off x="7848239" y="3509530"/>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320"/>
            <p:cNvSpPr>
              <a:spLocks noChangeArrowheads="1"/>
            </p:cNvSpPr>
            <p:nvPr userDrawn="1"/>
          </p:nvSpPr>
          <p:spPr bwMode="gray">
            <a:xfrm>
              <a:off x="8310823" y="3256856"/>
              <a:ext cx="462586"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321"/>
            <p:cNvSpPr>
              <a:spLocks noChangeArrowheads="1"/>
            </p:cNvSpPr>
            <p:nvPr userDrawn="1"/>
          </p:nvSpPr>
          <p:spPr bwMode="gray">
            <a:xfrm>
              <a:off x="8773408" y="3509530"/>
              <a:ext cx="454812" cy="4664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322"/>
            <p:cNvSpPr>
              <a:spLocks noChangeArrowheads="1"/>
            </p:cNvSpPr>
            <p:nvPr userDrawn="1"/>
          </p:nvSpPr>
          <p:spPr bwMode="gray">
            <a:xfrm>
              <a:off x="8843379"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323"/>
            <p:cNvSpPr>
              <a:spLocks noChangeArrowheads="1"/>
            </p:cNvSpPr>
            <p:nvPr userDrawn="1"/>
          </p:nvSpPr>
          <p:spPr bwMode="gray">
            <a:xfrm>
              <a:off x="8932784"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324"/>
            <p:cNvSpPr>
              <a:spLocks noChangeArrowheads="1"/>
            </p:cNvSpPr>
            <p:nvPr userDrawn="1"/>
          </p:nvSpPr>
          <p:spPr bwMode="gray">
            <a:xfrm>
              <a:off x="9018305" y="3633922"/>
              <a:ext cx="50535"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325"/>
            <p:cNvSpPr>
              <a:spLocks noChangeArrowheads="1"/>
            </p:cNvSpPr>
            <p:nvPr userDrawn="1"/>
          </p:nvSpPr>
          <p:spPr bwMode="gray">
            <a:xfrm>
              <a:off x="9111598" y="3633922"/>
              <a:ext cx="46647" cy="532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26"/>
            <p:cNvSpPr>
              <a:spLocks noChangeArrowheads="1"/>
            </p:cNvSpPr>
            <p:nvPr userDrawn="1"/>
          </p:nvSpPr>
          <p:spPr bwMode="gray">
            <a:xfrm>
              <a:off x="7723848" y="4244222"/>
              <a:ext cx="1636539" cy="699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27"/>
            <p:cNvSpPr>
              <a:spLocks/>
            </p:cNvSpPr>
            <p:nvPr userDrawn="1"/>
          </p:nvSpPr>
          <p:spPr bwMode="gray">
            <a:xfrm>
              <a:off x="9857954" y="2230619"/>
              <a:ext cx="1306120" cy="664724"/>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28"/>
            <p:cNvSpPr>
              <a:spLocks/>
            </p:cNvSpPr>
            <p:nvPr userDrawn="1"/>
          </p:nvSpPr>
          <p:spPr bwMode="gray">
            <a:xfrm>
              <a:off x="10339974" y="2156762"/>
              <a:ext cx="23323" cy="275998"/>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329"/>
            <p:cNvSpPr>
              <a:spLocks noChangeArrowheads="1"/>
            </p:cNvSpPr>
            <p:nvPr userDrawn="1"/>
          </p:nvSpPr>
          <p:spPr bwMode="gray">
            <a:xfrm>
              <a:off x="9881277" y="2125664"/>
              <a:ext cx="940717" cy="8940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30"/>
            <p:cNvSpPr>
              <a:spLocks/>
            </p:cNvSpPr>
            <p:nvPr userDrawn="1"/>
          </p:nvSpPr>
          <p:spPr bwMode="gray">
            <a:xfrm>
              <a:off x="9861843" y="2397772"/>
              <a:ext cx="594752" cy="377066"/>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31"/>
            <p:cNvSpPr>
              <a:spLocks/>
            </p:cNvSpPr>
            <p:nvPr userDrawn="1"/>
          </p:nvSpPr>
          <p:spPr bwMode="gray">
            <a:xfrm>
              <a:off x="9861843" y="2397772"/>
              <a:ext cx="532556" cy="377066"/>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332"/>
            <p:cNvSpPr>
              <a:spLocks/>
            </p:cNvSpPr>
            <p:nvPr userDrawn="1"/>
          </p:nvSpPr>
          <p:spPr bwMode="gray">
            <a:xfrm>
              <a:off x="11377875" y="2331688"/>
              <a:ext cx="509233" cy="27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33"/>
            <p:cNvSpPr>
              <a:spLocks/>
            </p:cNvSpPr>
            <p:nvPr userDrawn="1"/>
          </p:nvSpPr>
          <p:spPr bwMode="gray">
            <a:xfrm>
              <a:off x="11276805" y="2421096"/>
              <a:ext cx="509233" cy="19437"/>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34"/>
            <p:cNvSpPr>
              <a:spLocks/>
            </p:cNvSpPr>
            <p:nvPr userDrawn="1"/>
          </p:nvSpPr>
          <p:spPr bwMode="gray">
            <a:xfrm>
              <a:off x="10417720" y="5223811"/>
              <a:ext cx="69970" cy="334305"/>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35"/>
            <p:cNvSpPr>
              <a:spLocks/>
            </p:cNvSpPr>
            <p:nvPr userDrawn="1"/>
          </p:nvSpPr>
          <p:spPr bwMode="gray">
            <a:xfrm>
              <a:off x="10417720" y="5223811"/>
              <a:ext cx="34986" cy="334305"/>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36"/>
            <p:cNvSpPr>
              <a:spLocks/>
            </p:cNvSpPr>
            <p:nvPr userDrawn="1"/>
          </p:nvSpPr>
          <p:spPr bwMode="gray">
            <a:xfrm>
              <a:off x="9947362" y="4722355"/>
              <a:ext cx="256559" cy="25655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37"/>
            <p:cNvSpPr>
              <a:spLocks/>
            </p:cNvSpPr>
            <p:nvPr userDrawn="1"/>
          </p:nvSpPr>
          <p:spPr bwMode="gray">
            <a:xfrm>
              <a:off x="9519763" y="4294757"/>
              <a:ext cx="497570" cy="497570"/>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38"/>
            <p:cNvSpPr>
              <a:spLocks/>
            </p:cNvSpPr>
            <p:nvPr userDrawn="1"/>
          </p:nvSpPr>
          <p:spPr bwMode="gray">
            <a:xfrm>
              <a:off x="10071755" y="4846748"/>
              <a:ext cx="843538" cy="835763"/>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39"/>
            <p:cNvSpPr>
              <a:spLocks/>
            </p:cNvSpPr>
            <p:nvPr userDrawn="1"/>
          </p:nvSpPr>
          <p:spPr bwMode="gray">
            <a:xfrm>
              <a:off x="9916264" y="4695144"/>
              <a:ext cx="147716" cy="139942"/>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40"/>
            <p:cNvSpPr>
              <a:spLocks/>
            </p:cNvSpPr>
            <p:nvPr userDrawn="1"/>
          </p:nvSpPr>
          <p:spPr bwMode="gray">
            <a:xfrm>
              <a:off x="9628606" y="4407487"/>
              <a:ext cx="112732" cy="112732"/>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41"/>
            <p:cNvSpPr>
              <a:spLocks/>
            </p:cNvSpPr>
            <p:nvPr userDrawn="1"/>
          </p:nvSpPr>
          <p:spPr bwMode="gray">
            <a:xfrm>
              <a:off x="10161160" y="4854523"/>
              <a:ext cx="754129" cy="715257"/>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42"/>
            <p:cNvSpPr>
              <a:spLocks/>
            </p:cNvSpPr>
            <p:nvPr userDrawn="1"/>
          </p:nvSpPr>
          <p:spPr bwMode="gray">
            <a:xfrm>
              <a:off x="10079529" y="4932267"/>
              <a:ext cx="719145" cy="750243"/>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43"/>
            <p:cNvSpPr>
              <a:spLocks/>
            </p:cNvSpPr>
            <p:nvPr userDrawn="1"/>
          </p:nvSpPr>
          <p:spPr bwMode="gray">
            <a:xfrm>
              <a:off x="10235020" y="5558116"/>
              <a:ext cx="711370" cy="104958"/>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Oval 344"/>
            <p:cNvSpPr>
              <a:spLocks noChangeArrowheads="1"/>
            </p:cNvSpPr>
            <p:nvPr userDrawn="1"/>
          </p:nvSpPr>
          <p:spPr bwMode="gray">
            <a:xfrm>
              <a:off x="9908489"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345"/>
            <p:cNvSpPr>
              <a:spLocks noChangeArrowheads="1"/>
            </p:cNvSpPr>
            <p:nvPr userDrawn="1"/>
          </p:nvSpPr>
          <p:spPr bwMode="gray">
            <a:xfrm>
              <a:off x="1031665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346"/>
            <p:cNvSpPr>
              <a:spLocks noChangeArrowheads="1"/>
            </p:cNvSpPr>
            <p:nvPr userDrawn="1"/>
          </p:nvSpPr>
          <p:spPr bwMode="gray">
            <a:xfrm>
              <a:off x="10627632"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7"/>
            <p:cNvSpPr>
              <a:spLocks/>
            </p:cNvSpPr>
            <p:nvPr userDrawn="1"/>
          </p:nvSpPr>
          <p:spPr bwMode="gray">
            <a:xfrm>
              <a:off x="9756885" y="5363753"/>
              <a:ext cx="369291" cy="435373"/>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48"/>
            <p:cNvSpPr>
              <a:spLocks/>
            </p:cNvSpPr>
            <p:nvPr userDrawn="1"/>
          </p:nvSpPr>
          <p:spPr bwMode="gray">
            <a:xfrm>
              <a:off x="10122287" y="5663073"/>
              <a:ext cx="38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49"/>
            <p:cNvSpPr>
              <a:spLocks/>
            </p:cNvSpPr>
            <p:nvPr userDrawn="1"/>
          </p:nvSpPr>
          <p:spPr bwMode="gray">
            <a:xfrm>
              <a:off x="9756885" y="5355979"/>
              <a:ext cx="139942" cy="435373"/>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50"/>
            <p:cNvSpPr>
              <a:spLocks/>
            </p:cNvSpPr>
            <p:nvPr userDrawn="1"/>
          </p:nvSpPr>
          <p:spPr bwMode="gray">
            <a:xfrm>
              <a:off x="9994009" y="5355979"/>
              <a:ext cx="971815" cy="435373"/>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51"/>
            <p:cNvSpPr>
              <a:spLocks/>
            </p:cNvSpPr>
            <p:nvPr userDrawn="1"/>
          </p:nvSpPr>
          <p:spPr bwMode="gray">
            <a:xfrm>
              <a:off x="9994009" y="5355979"/>
              <a:ext cx="322644" cy="435373"/>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52"/>
            <p:cNvSpPr>
              <a:spLocks/>
            </p:cNvSpPr>
            <p:nvPr userDrawn="1"/>
          </p:nvSpPr>
          <p:spPr bwMode="gray">
            <a:xfrm>
              <a:off x="10017332" y="577191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53"/>
            <p:cNvSpPr>
              <a:spLocks/>
            </p:cNvSpPr>
            <p:nvPr userDrawn="1"/>
          </p:nvSpPr>
          <p:spPr bwMode="gray">
            <a:xfrm>
              <a:off x="10017332" y="5771917"/>
              <a:ext cx="0" cy="3888"/>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54"/>
            <p:cNvSpPr>
              <a:spLocks/>
            </p:cNvSpPr>
            <p:nvPr userDrawn="1"/>
          </p:nvSpPr>
          <p:spPr bwMode="gray">
            <a:xfrm>
              <a:off x="10017332" y="5764142"/>
              <a:ext cx="0" cy="38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55"/>
            <p:cNvSpPr>
              <a:spLocks/>
            </p:cNvSpPr>
            <p:nvPr userDrawn="1"/>
          </p:nvSpPr>
          <p:spPr bwMode="gray">
            <a:xfrm>
              <a:off x="10017332" y="578357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56"/>
            <p:cNvSpPr>
              <a:spLocks/>
            </p:cNvSpPr>
            <p:nvPr userDrawn="1"/>
          </p:nvSpPr>
          <p:spPr bwMode="gray">
            <a:xfrm>
              <a:off x="10036767" y="5663073"/>
              <a:ext cx="929057" cy="12828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1A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57"/>
            <p:cNvSpPr>
              <a:spLocks/>
            </p:cNvSpPr>
            <p:nvPr userDrawn="1"/>
          </p:nvSpPr>
          <p:spPr bwMode="gray">
            <a:xfrm>
              <a:off x="10056206" y="5402626"/>
              <a:ext cx="217686" cy="260447"/>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58"/>
            <p:cNvSpPr>
              <a:spLocks/>
            </p:cNvSpPr>
            <p:nvPr userDrawn="1"/>
          </p:nvSpPr>
          <p:spPr bwMode="gray">
            <a:xfrm>
              <a:off x="10056206" y="5402626"/>
              <a:ext cx="217686" cy="260447"/>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Oval 359"/>
            <p:cNvSpPr>
              <a:spLocks noChangeArrowheads="1"/>
            </p:cNvSpPr>
            <p:nvPr userDrawn="1"/>
          </p:nvSpPr>
          <p:spPr bwMode="gray">
            <a:xfrm>
              <a:off x="10063980"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360"/>
            <p:cNvSpPr>
              <a:spLocks noChangeArrowheads="1"/>
            </p:cNvSpPr>
            <p:nvPr userDrawn="1"/>
          </p:nvSpPr>
          <p:spPr bwMode="gray">
            <a:xfrm>
              <a:off x="10110627"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361"/>
            <p:cNvSpPr>
              <a:spLocks noChangeArrowheads="1"/>
            </p:cNvSpPr>
            <p:nvPr userDrawn="1"/>
          </p:nvSpPr>
          <p:spPr bwMode="gray">
            <a:xfrm>
              <a:off x="10689828"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62"/>
            <p:cNvSpPr>
              <a:spLocks noChangeArrowheads="1"/>
            </p:cNvSpPr>
            <p:nvPr userDrawn="1"/>
          </p:nvSpPr>
          <p:spPr bwMode="gray">
            <a:xfrm>
              <a:off x="10736474"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63"/>
            <p:cNvSpPr>
              <a:spLocks noChangeArrowheads="1"/>
            </p:cNvSpPr>
            <p:nvPr userDrawn="1"/>
          </p:nvSpPr>
          <p:spPr bwMode="gray">
            <a:xfrm>
              <a:off x="10472141" y="5690284"/>
              <a:ext cx="202138" cy="202138"/>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364"/>
            <p:cNvSpPr>
              <a:spLocks noChangeArrowheads="1"/>
            </p:cNvSpPr>
            <p:nvPr userDrawn="1"/>
          </p:nvSpPr>
          <p:spPr bwMode="gray">
            <a:xfrm>
              <a:off x="10518788" y="5736930"/>
              <a:ext cx="108844" cy="108844"/>
            </a:xfrm>
            <a:prstGeom prst="ellipse">
              <a:avLst/>
            </a:pr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65"/>
            <p:cNvSpPr>
              <a:spLocks/>
            </p:cNvSpPr>
            <p:nvPr userDrawn="1"/>
          </p:nvSpPr>
          <p:spPr bwMode="gray">
            <a:xfrm>
              <a:off x="10110627" y="5752479"/>
              <a:ext cx="89408" cy="93295"/>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66"/>
            <p:cNvSpPr>
              <a:spLocks/>
            </p:cNvSpPr>
            <p:nvPr userDrawn="1"/>
          </p:nvSpPr>
          <p:spPr bwMode="gray">
            <a:xfrm>
              <a:off x="10518788" y="5752479"/>
              <a:ext cx="97183"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67"/>
            <p:cNvSpPr>
              <a:spLocks/>
            </p:cNvSpPr>
            <p:nvPr userDrawn="1"/>
          </p:nvSpPr>
          <p:spPr bwMode="gray">
            <a:xfrm>
              <a:off x="10736474" y="5752479"/>
              <a:ext cx="93295" cy="93295"/>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68"/>
            <p:cNvSpPr>
              <a:spLocks/>
            </p:cNvSpPr>
            <p:nvPr userDrawn="1"/>
          </p:nvSpPr>
          <p:spPr bwMode="gray">
            <a:xfrm>
              <a:off x="9830743" y="5701947"/>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69"/>
            <p:cNvSpPr>
              <a:spLocks/>
            </p:cNvSpPr>
            <p:nvPr userDrawn="1"/>
          </p:nvSpPr>
          <p:spPr bwMode="gray">
            <a:xfrm>
              <a:off x="9830743" y="5740819"/>
              <a:ext cx="124393" cy="11663"/>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370"/>
            <p:cNvSpPr>
              <a:spLocks/>
            </p:cNvSpPr>
            <p:nvPr userDrawn="1"/>
          </p:nvSpPr>
          <p:spPr bwMode="gray">
            <a:xfrm>
              <a:off x="9795757" y="5402626"/>
              <a:ext cx="241010" cy="260447"/>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71"/>
            <p:cNvSpPr>
              <a:spLocks/>
            </p:cNvSpPr>
            <p:nvPr userDrawn="1"/>
          </p:nvSpPr>
          <p:spPr bwMode="gray">
            <a:xfrm>
              <a:off x="9795757" y="5402626"/>
              <a:ext cx="198252" cy="260447"/>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372"/>
            <p:cNvSpPr>
              <a:spLocks/>
            </p:cNvSpPr>
            <p:nvPr userDrawn="1"/>
          </p:nvSpPr>
          <p:spPr bwMode="gray">
            <a:xfrm>
              <a:off x="9550861" y="4325855"/>
              <a:ext cx="23323" cy="423713"/>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373"/>
            <p:cNvSpPr>
              <a:spLocks/>
            </p:cNvSpPr>
            <p:nvPr userDrawn="1"/>
          </p:nvSpPr>
          <p:spPr bwMode="gray">
            <a:xfrm>
              <a:off x="10040657" y="4815650"/>
              <a:ext cx="190477" cy="186589"/>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74"/>
            <p:cNvSpPr>
              <a:spLocks/>
            </p:cNvSpPr>
            <p:nvPr userDrawn="1"/>
          </p:nvSpPr>
          <p:spPr bwMode="gray">
            <a:xfrm>
              <a:off x="9531424" y="4769004"/>
              <a:ext cx="147716" cy="104958"/>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375"/>
            <p:cNvSpPr>
              <a:spLocks noChangeArrowheads="1"/>
            </p:cNvSpPr>
            <p:nvPr userDrawn="1"/>
          </p:nvSpPr>
          <p:spPr bwMode="gray">
            <a:xfrm>
              <a:off x="9523649" y="4702918"/>
              <a:ext cx="77745" cy="77745"/>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376"/>
            <p:cNvSpPr>
              <a:spLocks noChangeArrowheads="1"/>
            </p:cNvSpPr>
            <p:nvPr userDrawn="1"/>
          </p:nvSpPr>
          <p:spPr bwMode="gray">
            <a:xfrm>
              <a:off x="9543087" y="4726241"/>
              <a:ext cx="38872" cy="3498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377"/>
            <p:cNvSpPr>
              <a:spLocks noChangeArrowheads="1"/>
            </p:cNvSpPr>
            <p:nvPr userDrawn="1"/>
          </p:nvSpPr>
          <p:spPr bwMode="gray">
            <a:xfrm>
              <a:off x="8788958" y="4477457"/>
              <a:ext cx="213800" cy="5442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Rectangle 378"/>
            <p:cNvSpPr>
              <a:spLocks noChangeArrowheads="1"/>
            </p:cNvSpPr>
            <p:nvPr userDrawn="1"/>
          </p:nvSpPr>
          <p:spPr bwMode="gray">
            <a:xfrm>
              <a:off x="8788958" y="4531878"/>
              <a:ext cx="213800" cy="4392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79"/>
            <p:cNvSpPr>
              <a:spLocks/>
            </p:cNvSpPr>
            <p:nvPr userDrawn="1"/>
          </p:nvSpPr>
          <p:spPr bwMode="gray">
            <a:xfrm>
              <a:off x="9002756" y="4971141"/>
              <a:ext cx="668610" cy="295432"/>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0"/>
            <p:cNvSpPr>
              <a:spLocks/>
            </p:cNvSpPr>
            <p:nvPr userDrawn="1"/>
          </p:nvSpPr>
          <p:spPr bwMode="gray">
            <a:xfrm>
              <a:off x="7739397" y="5247135"/>
              <a:ext cx="1737608" cy="295432"/>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1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381"/>
            <p:cNvSpPr>
              <a:spLocks noChangeArrowheads="1"/>
            </p:cNvSpPr>
            <p:nvPr userDrawn="1"/>
          </p:nvSpPr>
          <p:spPr bwMode="gray">
            <a:xfrm>
              <a:off x="7739397" y="5181053"/>
              <a:ext cx="1737608" cy="6608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Oval 382"/>
            <p:cNvSpPr>
              <a:spLocks noChangeArrowheads="1"/>
            </p:cNvSpPr>
            <p:nvPr userDrawn="1"/>
          </p:nvSpPr>
          <p:spPr bwMode="gray">
            <a:xfrm>
              <a:off x="8283613" y="5344318"/>
              <a:ext cx="73859"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383"/>
            <p:cNvSpPr>
              <a:spLocks noChangeArrowheads="1"/>
            </p:cNvSpPr>
            <p:nvPr userDrawn="1"/>
          </p:nvSpPr>
          <p:spPr bwMode="gray">
            <a:xfrm>
              <a:off x="8423554" y="5344318"/>
              <a:ext cx="81633"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384"/>
            <p:cNvSpPr>
              <a:spLocks noChangeArrowheads="1"/>
            </p:cNvSpPr>
            <p:nvPr userDrawn="1"/>
          </p:nvSpPr>
          <p:spPr bwMode="gray">
            <a:xfrm>
              <a:off x="8567382" y="5344318"/>
              <a:ext cx="77745" cy="77745"/>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385"/>
            <p:cNvSpPr>
              <a:spLocks noChangeArrowheads="1"/>
            </p:cNvSpPr>
            <p:nvPr userDrawn="1"/>
          </p:nvSpPr>
          <p:spPr bwMode="gray">
            <a:xfrm>
              <a:off x="8361358" y="4971141"/>
              <a:ext cx="213800" cy="20991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86"/>
            <p:cNvSpPr>
              <a:spLocks noChangeArrowheads="1"/>
            </p:cNvSpPr>
            <p:nvPr userDrawn="1"/>
          </p:nvSpPr>
          <p:spPr bwMode="gray">
            <a:xfrm>
              <a:off x="8151446" y="4971141"/>
              <a:ext cx="209912" cy="209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387"/>
            <p:cNvSpPr>
              <a:spLocks noChangeArrowheads="1"/>
            </p:cNvSpPr>
            <p:nvPr userDrawn="1"/>
          </p:nvSpPr>
          <p:spPr bwMode="gray">
            <a:xfrm>
              <a:off x="8151446" y="4761229"/>
              <a:ext cx="209912" cy="20991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388"/>
            <p:cNvSpPr>
              <a:spLocks noChangeArrowheads="1"/>
            </p:cNvSpPr>
            <p:nvPr userDrawn="1"/>
          </p:nvSpPr>
          <p:spPr bwMode="gray">
            <a:xfrm>
              <a:off x="8575156" y="4971141"/>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389"/>
            <p:cNvSpPr>
              <a:spLocks noChangeArrowheads="1"/>
            </p:cNvSpPr>
            <p:nvPr userDrawn="1"/>
          </p:nvSpPr>
          <p:spPr bwMode="gray">
            <a:xfrm>
              <a:off x="8788958" y="4971141"/>
              <a:ext cx="213800" cy="20991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390"/>
            <p:cNvSpPr>
              <a:spLocks noChangeArrowheads="1"/>
            </p:cNvSpPr>
            <p:nvPr userDrawn="1"/>
          </p:nvSpPr>
          <p:spPr bwMode="gray">
            <a:xfrm>
              <a:off x="8361358" y="4761229"/>
              <a:ext cx="213800" cy="209912"/>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391"/>
            <p:cNvSpPr>
              <a:spLocks noChangeArrowheads="1"/>
            </p:cNvSpPr>
            <p:nvPr userDrawn="1"/>
          </p:nvSpPr>
          <p:spPr bwMode="gray">
            <a:xfrm>
              <a:off x="8575156" y="4761229"/>
              <a:ext cx="213800" cy="209912"/>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392"/>
            <p:cNvSpPr>
              <a:spLocks noChangeArrowheads="1"/>
            </p:cNvSpPr>
            <p:nvPr userDrawn="1"/>
          </p:nvSpPr>
          <p:spPr bwMode="gray">
            <a:xfrm>
              <a:off x="8858928" y="4605738"/>
              <a:ext cx="50535" cy="29543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93"/>
            <p:cNvSpPr>
              <a:spLocks/>
            </p:cNvSpPr>
            <p:nvPr userDrawn="1"/>
          </p:nvSpPr>
          <p:spPr bwMode="gray">
            <a:xfrm>
              <a:off x="8205867" y="5480370"/>
              <a:ext cx="1123420" cy="66084"/>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394"/>
            <p:cNvSpPr>
              <a:spLocks/>
            </p:cNvSpPr>
            <p:nvPr userDrawn="1"/>
          </p:nvSpPr>
          <p:spPr bwMode="gray">
            <a:xfrm>
              <a:off x="10573209" y="2743737"/>
              <a:ext cx="97183" cy="338193"/>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395"/>
            <p:cNvSpPr>
              <a:spLocks/>
            </p:cNvSpPr>
            <p:nvPr userDrawn="1"/>
          </p:nvSpPr>
          <p:spPr bwMode="gray">
            <a:xfrm>
              <a:off x="10452706" y="3183000"/>
              <a:ext cx="338193" cy="948492"/>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96"/>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397"/>
            <p:cNvSpPr>
              <a:spLocks/>
            </p:cNvSpPr>
            <p:nvPr userDrawn="1"/>
          </p:nvSpPr>
          <p:spPr bwMode="gray">
            <a:xfrm>
              <a:off x="10518788" y="3081930"/>
              <a:ext cx="206026" cy="10106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398"/>
            <p:cNvSpPr>
              <a:spLocks noChangeArrowheads="1"/>
            </p:cNvSpPr>
            <p:nvPr userDrawn="1"/>
          </p:nvSpPr>
          <p:spPr bwMode="gray">
            <a:xfrm>
              <a:off x="10499353" y="3249082"/>
              <a:ext cx="15549"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399"/>
            <p:cNvSpPr>
              <a:spLocks noChangeArrowheads="1"/>
            </p:cNvSpPr>
            <p:nvPr userDrawn="1"/>
          </p:nvSpPr>
          <p:spPr bwMode="gray">
            <a:xfrm>
              <a:off x="10534337"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400"/>
            <p:cNvSpPr>
              <a:spLocks noChangeArrowheads="1"/>
            </p:cNvSpPr>
            <p:nvPr userDrawn="1"/>
          </p:nvSpPr>
          <p:spPr bwMode="gray">
            <a:xfrm>
              <a:off x="10573209"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401"/>
            <p:cNvSpPr>
              <a:spLocks noChangeArrowheads="1"/>
            </p:cNvSpPr>
            <p:nvPr userDrawn="1"/>
          </p:nvSpPr>
          <p:spPr bwMode="gray">
            <a:xfrm>
              <a:off x="10612083"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402"/>
            <p:cNvSpPr>
              <a:spLocks noChangeArrowheads="1"/>
            </p:cNvSpPr>
            <p:nvPr userDrawn="1"/>
          </p:nvSpPr>
          <p:spPr bwMode="gray">
            <a:xfrm>
              <a:off x="10647069"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403"/>
            <p:cNvSpPr>
              <a:spLocks noChangeArrowheads="1"/>
            </p:cNvSpPr>
            <p:nvPr userDrawn="1"/>
          </p:nvSpPr>
          <p:spPr bwMode="gray">
            <a:xfrm>
              <a:off x="10685942" y="3249082"/>
              <a:ext cx="23323"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404"/>
            <p:cNvSpPr>
              <a:spLocks noChangeArrowheads="1"/>
            </p:cNvSpPr>
            <p:nvPr userDrawn="1"/>
          </p:nvSpPr>
          <p:spPr bwMode="gray">
            <a:xfrm>
              <a:off x="10724814" y="3249082"/>
              <a:ext cx="19437" cy="82021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405"/>
            <p:cNvSpPr>
              <a:spLocks noEditPoints="1"/>
            </p:cNvSpPr>
            <p:nvPr userDrawn="1"/>
          </p:nvSpPr>
          <p:spPr bwMode="gray">
            <a:xfrm>
              <a:off x="10044543" y="3175225"/>
              <a:ext cx="412050" cy="952380"/>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5" name="Rectangle 406"/>
            <p:cNvSpPr>
              <a:spLocks noChangeArrowheads="1"/>
            </p:cNvSpPr>
            <p:nvPr userDrawn="1"/>
          </p:nvSpPr>
          <p:spPr bwMode="gray">
            <a:xfrm>
              <a:off x="10790897" y="3342377"/>
              <a:ext cx="373177" cy="7891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07"/>
            <p:cNvSpPr>
              <a:spLocks noChangeArrowheads="1"/>
            </p:cNvSpPr>
            <p:nvPr userDrawn="1"/>
          </p:nvSpPr>
          <p:spPr bwMode="gray">
            <a:xfrm>
              <a:off x="10825883" y="3311279"/>
              <a:ext cx="307095" cy="310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08"/>
            <p:cNvSpPr>
              <a:spLocks noChangeArrowheads="1"/>
            </p:cNvSpPr>
            <p:nvPr userDrawn="1"/>
          </p:nvSpPr>
          <p:spPr bwMode="gray">
            <a:xfrm>
              <a:off x="10853093" y="3276293"/>
              <a:ext cx="248784" cy="3498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09"/>
            <p:cNvSpPr>
              <a:spLocks/>
            </p:cNvSpPr>
            <p:nvPr userDrawn="1"/>
          </p:nvSpPr>
          <p:spPr bwMode="gray">
            <a:xfrm>
              <a:off x="1081810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9" name="Freeform 410"/>
            <p:cNvSpPr>
              <a:spLocks/>
            </p:cNvSpPr>
            <p:nvPr userDrawn="1"/>
          </p:nvSpPr>
          <p:spPr bwMode="gray">
            <a:xfrm>
              <a:off x="1087641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0" name="Freeform 411"/>
            <p:cNvSpPr>
              <a:spLocks/>
            </p:cNvSpPr>
            <p:nvPr userDrawn="1"/>
          </p:nvSpPr>
          <p:spPr bwMode="gray">
            <a:xfrm>
              <a:off x="10934727" y="3552289"/>
              <a:ext cx="31098" cy="46647"/>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1" name="Freeform 412"/>
            <p:cNvSpPr>
              <a:spLocks/>
            </p:cNvSpPr>
            <p:nvPr userDrawn="1"/>
          </p:nvSpPr>
          <p:spPr bwMode="gray">
            <a:xfrm>
              <a:off x="10989149"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2" name="Freeform 413"/>
            <p:cNvSpPr>
              <a:spLocks/>
            </p:cNvSpPr>
            <p:nvPr userDrawn="1"/>
          </p:nvSpPr>
          <p:spPr bwMode="gray">
            <a:xfrm>
              <a:off x="11047456" y="3552289"/>
              <a:ext cx="34986" cy="46647"/>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3" name="Freeform 414"/>
            <p:cNvSpPr>
              <a:spLocks/>
            </p:cNvSpPr>
            <p:nvPr userDrawn="1"/>
          </p:nvSpPr>
          <p:spPr bwMode="gray">
            <a:xfrm>
              <a:off x="11101877" y="3552289"/>
              <a:ext cx="34986" cy="46647"/>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4" name="Freeform 415"/>
            <p:cNvSpPr>
              <a:spLocks/>
            </p:cNvSpPr>
            <p:nvPr userDrawn="1"/>
          </p:nvSpPr>
          <p:spPr bwMode="gray">
            <a:xfrm>
              <a:off x="1081810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5" name="Freeform 416"/>
            <p:cNvSpPr>
              <a:spLocks/>
            </p:cNvSpPr>
            <p:nvPr userDrawn="1"/>
          </p:nvSpPr>
          <p:spPr bwMode="gray">
            <a:xfrm>
              <a:off x="1087641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6" name="Freeform 417"/>
            <p:cNvSpPr>
              <a:spLocks/>
            </p:cNvSpPr>
            <p:nvPr userDrawn="1"/>
          </p:nvSpPr>
          <p:spPr bwMode="gray">
            <a:xfrm>
              <a:off x="10934727" y="3622259"/>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7" name="Freeform 418"/>
            <p:cNvSpPr>
              <a:spLocks/>
            </p:cNvSpPr>
            <p:nvPr userDrawn="1"/>
          </p:nvSpPr>
          <p:spPr bwMode="gray">
            <a:xfrm>
              <a:off x="10989149"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8" name="Freeform 419"/>
            <p:cNvSpPr>
              <a:spLocks/>
            </p:cNvSpPr>
            <p:nvPr userDrawn="1"/>
          </p:nvSpPr>
          <p:spPr bwMode="gray">
            <a:xfrm>
              <a:off x="11047456" y="3622259"/>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9" name="Freeform 420"/>
            <p:cNvSpPr>
              <a:spLocks/>
            </p:cNvSpPr>
            <p:nvPr userDrawn="1"/>
          </p:nvSpPr>
          <p:spPr bwMode="gray">
            <a:xfrm>
              <a:off x="11101877" y="3622259"/>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0" name="Freeform 421"/>
            <p:cNvSpPr>
              <a:spLocks/>
            </p:cNvSpPr>
            <p:nvPr userDrawn="1"/>
          </p:nvSpPr>
          <p:spPr bwMode="gray">
            <a:xfrm>
              <a:off x="1081810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1" name="Freeform 422"/>
            <p:cNvSpPr>
              <a:spLocks/>
            </p:cNvSpPr>
            <p:nvPr userDrawn="1"/>
          </p:nvSpPr>
          <p:spPr bwMode="gray">
            <a:xfrm>
              <a:off x="1087641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2" name="Freeform 423"/>
            <p:cNvSpPr>
              <a:spLocks/>
            </p:cNvSpPr>
            <p:nvPr userDrawn="1"/>
          </p:nvSpPr>
          <p:spPr bwMode="gray">
            <a:xfrm>
              <a:off x="10934727" y="3688344"/>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3" name="Freeform 424"/>
            <p:cNvSpPr>
              <a:spLocks/>
            </p:cNvSpPr>
            <p:nvPr userDrawn="1"/>
          </p:nvSpPr>
          <p:spPr bwMode="gray">
            <a:xfrm>
              <a:off x="10989149"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4" name="Freeform 425"/>
            <p:cNvSpPr>
              <a:spLocks/>
            </p:cNvSpPr>
            <p:nvPr userDrawn="1"/>
          </p:nvSpPr>
          <p:spPr bwMode="gray">
            <a:xfrm>
              <a:off x="11047456" y="3688344"/>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5" name="Freeform 426"/>
            <p:cNvSpPr>
              <a:spLocks/>
            </p:cNvSpPr>
            <p:nvPr userDrawn="1"/>
          </p:nvSpPr>
          <p:spPr bwMode="gray">
            <a:xfrm>
              <a:off x="11101877" y="3688344"/>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6" name="Freeform 427"/>
            <p:cNvSpPr>
              <a:spLocks/>
            </p:cNvSpPr>
            <p:nvPr userDrawn="1"/>
          </p:nvSpPr>
          <p:spPr bwMode="gray">
            <a:xfrm>
              <a:off x="1081810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7" name="Freeform 428"/>
            <p:cNvSpPr>
              <a:spLocks/>
            </p:cNvSpPr>
            <p:nvPr userDrawn="1"/>
          </p:nvSpPr>
          <p:spPr bwMode="gray">
            <a:xfrm>
              <a:off x="1087641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8" name="Freeform 429"/>
            <p:cNvSpPr>
              <a:spLocks/>
            </p:cNvSpPr>
            <p:nvPr userDrawn="1"/>
          </p:nvSpPr>
          <p:spPr bwMode="gray">
            <a:xfrm>
              <a:off x="10934727" y="3762201"/>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9" name="Freeform 430"/>
            <p:cNvSpPr>
              <a:spLocks/>
            </p:cNvSpPr>
            <p:nvPr userDrawn="1"/>
          </p:nvSpPr>
          <p:spPr bwMode="gray">
            <a:xfrm>
              <a:off x="10989149"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0" name="Freeform 431"/>
            <p:cNvSpPr>
              <a:spLocks/>
            </p:cNvSpPr>
            <p:nvPr userDrawn="1"/>
          </p:nvSpPr>
          <p:spPr bwMode="gray">
            <a:xfrm>
              <a:off x="11047456" y="3762201"/>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1" name="Freeform 432"/>
            <p:cNvSpPr>
              <a:spLocks/>
            </p:cNvSpPr>
            <p:nvPr userDrawn="1"/>
          </p:nvSpPr>
          <p:spPr bwMode="gray">
            <a:xfrm>
              <a:off x="11101877" y="3762201"/>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2" name="Freeform 433"/>
            <p:cNvSpPr>
              <a:spLocks/>
            </p:cNvSpPr>
            <p:nvPr userDrawn="1"/>
          </p:nvSpPr>
          <p:spPr bwMode="gray">
            <a:xfrm>
              <a:off x="1081810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3" name="Freeform 434"/>
            <p:cNvSpPr>
              <a:spLocks/>
            </p:cNvSpPr>
            <p:nvPr userDrawn="1"/>
          </p:nvSpPr>
          <p:spPr bwMode="gray">
            <a:xfrm>
              <a:off x="1087641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4" name="Freeform 435"/>
            <p:cNvSpPr>
              <a:spLocks/>
            </p:cNvSpPr>
            <p:nvPr userDrawn="1"/>
          </p:nvSpPr>
          <p:spPr bwMode="gray">
            <a:xfrm>
              <a:off x="10934727" y="3828285"/>
              <a:ext cx="31098" cy="5053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5" name="Freeform 436"/>
            <p:cNvSpPr>
              <a:spLocks/>
            </p:cNvSpPr>
            <p:nvPr userDrawn="1"/>
          </p:nvSpPr>
          <p:spPr bwMode="gray">
            <a:xfrm>
              <a:off x="10989149"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6" name="Freeform 437"/>
            <p:cNvSpPr>
              <a:spLocks/>
            </p:cNvSpPr>
            <p:nvPr userDrawn="1"/>
          </p:nvSpPr>
          <p:spPr bwMode="gray">
            <a:xfrm>
              <a:off x="11047456" y="3828285"/>
              <a:ext cx="34986" cy="5053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7" name="Freeform 438"/>
            <p:cNvSpPr>
              <a:spLocks/>
            </p:cNvSpPr>
            <p:nvPr userDrawn="1"/>
          </p:nvSpPr>
          <p:spPr bwMode="gray">
            <a:xfrm>
              <a:off x="11101877" y="3828285"/>
              <a:ext cx="34986" cy="5053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8" name="Freeform 439"/>
            <p:cNvSpPr>
              <a:spLocks/>
            </p:cNvSpPr>
            <p:nvPr userDrawn="1"/>
          </p:nvSpPr>
          <p:spPr bwMode="gray">
            <a:xfrm>
              <a:off x="10818109"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9" name="Freeform 440"/>
            <p:cNvSpPr>
              <a:spLocks/>
            </p:cNvSpPr>
            <p:nvPr userDrawn="1"/>
          </p:nvSpPr>
          <p:spPr bwMode="gray">
            <a:xfrm>
              <a:off x="10876416" y="3902142"/>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0" name="Freeform 441"/>
            <p:cNvSpPr>
              <a:spLocks/>
            </p:cNvSpPr>
            <p:nvPr userDrawn="1"/>
          </p:nvSpPr>
          <p:spPr bwMode="gray">
            <a:xfrm>
              <a:off x="10934727" y="3902142"/>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1" name="Freeform 443"/>
            <p:cNvSpPr>
              <a:spLocks/>
            </p:cNvSpPr>
            <p:nvPr userDrawn="1"/>
          </p:nvSpPr>
          <p:spPr bwMode="gray">
            <a:xfrm>
              <a:off x="1098914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2" name="Freeform 444"/>
            <p:cNvSpPr>
              <a:spLocks/>
            </p:cNvSpPr>
            <p:nvPr userDrawn="1"/>
          </p:nvSpPr>
          <p:spPr bwMode="gray">
            <a:xfrm>
              <a:off x="11047456" y="3902140"/>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3" name="Freeform 445"/>
            <p:cNvSpPr>
              <a:spLocks/>
            </p:cNvSpPr>
            <p:nvPr userDrawn="1"/>
          </p:nvSpPr>
          <p:spPr bwMode="gray">
            <a:xfrm>
              <a:off x="11101877" y="3902140"/>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4" name="Freeform 446"/>
            <p:cNvSpPr>
              <a:spLocks/>
            </p:cNvSpPr>
            <p:nvPr userDrawn="1"/>
          </p:nvSpPr>
          <p:spPr bwMode="gray">
            <a:xfrm>
              <a:off x="1081810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5" name="Freeform 447"/>
            <p:cNvSpPr>
              <a:spLocks/>
            </p:cNvSpPr>
            <p:nvPr userDrawn="1"/>
          </p:nvSpPr>
          <p:spPr bwMode="gray">
            <a:xfrm>
              <a:off x="1087641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6" name="Freeform 448"/>
            <p:cNvSpPr>
              <a:spLocks/>
            </p:cNvSpPr>
            <p:nvPr userDrawn="1"/>
          </p:nvSpPr>
          <p:spPr bwMode="gray">
            <a:xfrm>
              <a:off x="10934725" y="3972110"/>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7" name="Freeform 449"/>
            <p:cNvSpPr>
              <a:spLocks/>
            </p:cNvSpPr>
            <p:nvPr userDrawn="1"/>
          </p:nvSpPr>
          <p:spPr bwMode="gray">
            <a:xfrm>
              <a:off x="1098914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8" name="Freeform 450"/>
            <p:cNvSpPr>
              <a:spLocks/>
            </p:cNvSpPr>
            <p:nvPr userDrawn="1"/>
          </p:nvSpPr>
          <p:spPr bwMode="gray">
            <a:xfrm>
              <a:off x="11047456" y="3972110"/>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9" name="Freeform 451"/>
            <p:cNvSpPr>
              <a:spLocks/>
            </p:cNvSpPr>
            <p:nvPr userDrawn="1"/>
          </p:nvSpPr>
          <p:spPr bwMode="gray">
            <a:xfrm>
              <a:off x="11101877" y="3972110"/>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0" name="Freeform 452"/>
            <p:cNvSpPr>
              <a:spLocks/>
            </p:cNvSpPr>
            <p:nvPr userDrawn="1"/>
          </p:nvSpPr>
          <p:spPr bwMode="gray">
            <a:xfrm>
              <a:off x="1081810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1" name="Freeform 453"/>
            <p:cNvSpPr>
              <a:spLocks/>
            </p:cNvSpPr>
            <p:nvPr userDrawn="1"/>
          </p:nvSpPr>
          <p:spPr bwMode="gray">
            <a:xfrm>
              <a:off x="1087641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2" name="Freeform 454"/>
            <p:cNvSpPr>
              <a:spLocks/>
            </p:cNvSpPr>
            <p:nvPr userDrawn="1"/>
          </p:nvSpPr>
          <p:spPr bwMode="gray">
            <a:xfrm>
              <a:off x="10934725" y="4042082"/>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3" name="Freeform 455"/>
            <p:cNvSpPr>
              <a:spLocks/>
            </p:cNvSpPr>
            <p:nvPr userDrawn="1"/>
          </p:nvSpPr>
          <p:spPr bwMode="gray">
            <a:xfrm>
              <a:off x="1098914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4" name="Freeform 456"/>
            <p:cNvSpPr>
              <a:spLocks/>
            </p:cNvSpPr>
            <p:nvPr userDrawn="1"/>
          </p:nvSpPr>
          <p:spPr bwMode="gray">
            <a:xfrm>
              <a:off x="11047456" y="4042082"/>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5" name="Freeform 457"/>
            <p:cNvSpPr>
              <a:spLocks/>
            </p:cNvSpPr>
            <p:nvPr userDrawn="1"/>
          </p:nvSpPr>
          <p:spPr bwMode="gray">
            <a:xfrm>
              <a:off x="11101877" y="4042082"/>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6" name="Freeform 458"/>
            <p:cNvSpPr>
              <a:spLocks/>
            </p:cNvSpPr>
            <p:nvPr userDrawn="1"/>
          </p:nvSpPr>
          <p:spPr bwMode="gray">
            <a:xfrm>
              <a:off x="1081810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7" name="Freeform 459"/>
            <p:cNvSpPr>
              <a:spLocks/>
            </p:cNvSpPr>
            <p:nvPr userDrawn="1"/>
          </p:nvSpPr>
          <p:spPr bwMode="gray">
            <a:xfrm>
              <a:off x="1087641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8" name="Freeform 460"/>
            <p:cNvSpPr>
              <a:spLocks/>
            </p:cNvSpPr>
            <p:nvPr userDrawn="1"/>
          </p:nvSpPr>
          <p:spPr bwMode="gray">
            <a:xfrm>
              <a:off x="10934725" y="3408456"/>
              <a:ext cx="31098" cy="50533"/>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9" name="Freeform 461"/>
            <p:cNvSpPr>
              <a:spLocks/>
            </p:cNvSpPr>
            <p:nvPr userDrawn="1"/>
          </p:nvSpPr>
          <p:spPr bwMode="gray">
            <a:xfrm>
              <a:off x="1098914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0" name="Freeform 462"/>
            <p:cNvSpPr>
              <a:spLocks/>
            </p:cNvSpPr>
            <p:nvPr userDrawn="1"/>
          </p:nvSpPr>
          <p:spPr bwMode="gray">
            <a:xfrm>
              <a:off x="11047456" y="3408456"/>
              <a:ext cx="34986" cy="50533"/>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1" name="Freeform 463"/>
            <p:cNvSpPr>
              <a:spLocks/>
            </p:cNvSpPr>
            <p:nvPr userDrawn="1"/>
          </p:nvSpPr>
          <p:spPr bwMode="gray">
            <a:xfrm>
              <a:off x="11101877" y="3408456"/>
              <a:ext cx="34986" cy="50533"/>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2" name="Freeform 464"/>
            <p:cNvSpPr>
              <a:spLocks/>
            </p:cNvSpPr>
            <p:nvPr userDrawn="1"/>
          </p:nvSpPr>
          <p:spPr bwMode="gray">
            <a:xfrm>
              <a:off x="1081810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3" name="Freeform 465"/>
            <p:cNvSpPr>
              <a:spLocks/>
            </p:cNvSpPr>
            <p:nvPr userDrawn="1"/>
          </p:nvSpPr>
          <p:spPr bwMode="gray">
            <a:xfrm>
              <a:off x="1087641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4" name="Freeform 466"/>
            <p:cNvSpPr>
              <a:spLocks/>
            </p:cNvSpPr>
            <p:nvPr userDrawn="1"/>
          </p:nvSpPr>
          <p:spPr bwMode="gray">
            <a:xfrm>
              <a:off x="10934725" y="3478426"/>
              <a:ext cx="31098" cy="46647"/>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5" name="Freeform 467"/>
            <p:cNvSpPr>
              <a:spLocks/>
            </p:cNvSpPr>
            <p:nvPr userDrawn="1"/>
          </p:nvSpPr>
          <p:spPr bwMode="gray">
            <a:xfrm>
              <a:off x="1098914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6" name="Freeform 468"/>
            <p:cNvSpPr>
              <a:spLocks/>
            </p:cNvSpPr>
            <p:nvPr userDrawn="1"/>
          </p:nvSpPr>
          <p:spPr bwMode="gray">
            <a:xfrm>
              <a:off x="11047456" y="3478426"/>
              <a:ext cx="34986" cy="46647"/>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7" name="Freeform 469"/>
            <p:cNvSpPr>
              <a:spLocks/>
            </p:cNvSpPr>
            <p:nvPr userDrawn="1"/>
          </p:nvSpPr>
          <p:spPr bwMode="gray">
            <a:xfrm>
              <a:off x="11101877" y="3478426"/>
              <a:ext cx="34986" cy="46647"/>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8" name="Rectangle 470"/>
            <p:cNvSpPr>
              <a:spLocks noChangeArrowheads="1"/>
            </p:cNvSpPr>
            <p:nvPr userDrawn="1"/>
          </p:nvSpPr>
          <p:spPr bwMode="gray">
            <a:xfrm>
              <a:off x="10417720" y="4800097"/>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71"/>
            <p:cNvSpPr>
              <a:spLocks noChangeArrowheads="1"/>
            </p:cNvSpPr>
            <p:nvPr userDrawn="1"/>
          </p:nvSpPr>
          <p:spPr bwMode="gray">
            <a:xfrm>
              <a:off x="10417720" y="4873955"/>
              <a:ext cx="621962" cy="349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472"/>
            <p:cNvSpPr>
              <a:spLocks noChangeArrowheads="1"/>
            </p:cNvSpPr>
            <p:nvPr userDrawn="1"/>
          </p:nvSpPr>
          <p:spPr bwMode="gray">
            <a:xfrm>
              <a:off x="10417720" y="4835083"/>
              <a:ext cx="621962" cy="38872"/>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473"/>
            <p:cNvSpPr>
              <a:spLocks noChangeArrowheads="1"/>
            </p:cNvSpPr>
            <p:nvPr userDrawn="1"/>
          </p:nvSpPr>
          <p:spPr bwMode="gray">
            <a:xfrm>
              <a:off x="10845318"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474"/>
            <p:cNvSpPr>
              <a:spLocks noChangeArrowheads="1"/>
            </p:cNvSpPr>
            <p:nvPr userDrawn="1"/>
          </p:nvSpPr>
          <p:spPr bwMode="gray">
            <a:xfrm>
              <a:off x="10926949"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475"/>
            <p:cNvSpPr>
              <a:spLocks noChangeArrowheads="1"/>
            </p:cNvSpPr>
            <p:nvPr userDrawn="1"/>
          </p:nvSpPr>
          <p:spPr bwMode="gray">
            <a:xfrm>
              <a:off x="10670390" y="4496890"/>
              <a:ext cx="112732"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476"/>
            <p:cNvSpPr>
              <a:spLocks noChangeArrowheads="1"/>
            </p:cNvSpPr>
            <p:nvPr userDrawn="1"/>
          </p:nvSpPr>
          <p:spPr bwMode="gray">
            <a:xfrm>
              <a:off x="10752023" y="4524101"/>
              <a:ext cx="31098"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477"/>
            <p:cNvSpPr>
              <a:spLocks noChangeArrowheads="1"/>
            </p:cNvSpPr>
            <p:nvPr userDrawn="1"/>
          </p:nvSpPr>
          <p:spPr bwMode="gray">
            <a:xfrm>
              <a:off x="10495465" y="4496890"/>
              <a:ext cx="116618" cy="3032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478"/>
            <p:cNvSpPr>
              <a:spLocks noChangeArrowheads="1"/>
            </p:cNvSpPr>
            <p:nvPr userDrawn="1"/>
          </p:nvSpPr>
          <p:spPr bwMode="gray">
            <a:xfrm>
              <a:off x="10577097" y="4524101"/>
              <a:ext cx="34986" cy="27599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479"/>
            <p:cNvSpPr>
              <a:spLocks noChangeArrowheads="1"/>
            </p:cNvSpPr>
            <p:nvPr userDrawn="1"/>
          </p:nvSpPr>
          <p:spPr bwMode="gray">
            <a:xfrm>
              <a:off x="10495465"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480"/>
            <p:cNvSpPr>
              <a:spLocks noChangeArrowheads="1"/>
            </p:cNvSpPr>
            <p:nvPr userDrawn="1"/>
          </p:nvSpPr>
          <p:spPr bwMode="gray">
            <a:xfrm>
              <a:off x="10670390"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481"/>
            <p:cNvSpPr>
              <a:spLocks noChangeArrowheads="1"/>
            </p:cNvSpPr>
            <p:nvPr userDrawn="1"/>
          </p:nvSpPr>
          <p:spPr bwMode="gray">
            <a:xfrm>
              <a:off x="10845318" y="4531876"/>
              <a:ext cx="81633" cy="3109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482"/>
            <p:cNvSpPr>
              <a:spLocks/>
            </p:cNvSpPr>
            <p:nvPr userDrawn="1"/>
          </p:nvSpPr>
          <p:spPr bwMode="gray">
            <a:xfrm>
              <a:off x="10417720" y="4302527"/>
              <a:ext cx="618076" cy="22934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483"/>
            <p:cNvSpPr>
              <a:spLocks/>
            </p:cNvSpPr>
            <p:nvPr userDrawn="1"/>
          </p:nvSpPr>
          <p:spPr bwMode="gray">
            <a:xfrm>
              <a:off x="10697602" y="4302527"/>
              <a:ext cx="338193" cy="22934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484"/>
            <p:cNvSpPr>
              <a:spLocks/>
            </p:cNvSpPr>
            <p:nvPr userDrawn="1"/>
          </p:nvSpPr>
          <p:spPr bwMode="gray">
            <a:xfrm>
              <a:off x="11125202" y="4318075"/>
              <a:ext cx="793001" cy="225461"/>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485"/>
            <p:cNvSpPr>
              <a:spLocks/>
            </p:cNvSpPr>
            <p:nvPr userDrawn="1"/>
          </p:nvSpPr>
          <p:spPr bwMode="gray">
            <a:xfrm>
              <a:off x="11097989" y="4080954"/>
              <a:ext cx="746354" cy="41205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86"/>
            <p:cNvSpPr>
              <a:spLocks/>
            </p:cNvSpPr>
            <p:nvPr userDrawn="1"/>
          </p:nvSpPr>
          <p:spPr bwMode="gray">
            <a:xfrm>
              <a:off x="7517820" y="4753448"/>
              <a:ext cx="583089" cy="167151"/>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487"/>
            <p:cNvSpPr>
              <a:spLocks/>
            </p:cNvSpPr>
            <p:nvPr userDrawn="1"/>
          </p:nvSpPr>
          <p:spPr bwMode="gray">
            <a:xfrm>
              <a:off x="7498383" y="4582410"/>
              <a:ext cx="544217" cy="299318"/>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488"/>
            <p:cNvSpPr>
              <a:spLocks/>
            </p:cNvSpPr>
            <p:nvPr userDrawn="1"/>
          </p:nvSpPr>
          <p:spPr bwMode="gray">
            <a:xfrm>
              <a:off x="8186430" y="2327797"/>
              <a:ext cx="462586" cy="136053"/>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489"/>
            <p:cNvSpPr>
              <a:spLocks/>
            </p:cNvSpPr>
            <p:nvPr userDrawn="1"/>
          </p:nvSpPr>
          <p:spPr bwMode="gray">
            <a:xfrm>
              <a:off x="8166993" y="2191743"/>
              <a:ext cx="439261" cy="241010"/>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24FDB2-3BFF-41B8-A11C-62ED51C7663C}"/>
              </a:ext>
            </a:extLst>
          </p:cNvPr>
          <p:cNvSpPr/>
          <p:nvPr userDrawn="1"/>
        </p:nvSpPr>
        <p:spPr bwMode="auto">
          <a:xfrm>
            <a:off x="-40373" y="1"/>
            <a:ext cx="4937293" cy="6994525"/>
          </a:xfrm>
          <a:prstGeom prst="rect">
            <a:avLst/>
          </a:prstGeom>
          <a:solidFill>
            <a:schemeClr val="tx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Description">
            <a:extLst>
              <a:ext uri="{FF2B5EF4-FFF2-40B4-BE49-F238E27FC236}">
                <a16:creationId xmlns:a16="http://schemas.microsoft.com/office/drawing/2014/main" id="{DFBD6F88-70A4-4EB3-8029-CB3CCE5C4555}"/>
              </a:ext>
            </a:extLst>
          </p:cNvPr>
          <p:cNvSpPr>
            <a:spLocks noGrp="1"/>
          </p:cNvSpPr>
          <p:nvPr>
            <p:ph type="body" sz="quarter" idx="10"/>
          </p:nvPr>
        </p:nvSpPr>
        <p:spPr>
          <a:xfrm>
            <a:off x="274638" y="2201862"/>
            <a:ext cx="4267200" cy="4419600"/>
          </a:xfrm>
        </p:spPr>
        <p:txBody>
          <a:bodyPr/>
          <a:lstStyle>
            <a:lvl1pPr marL="0" indent="0">
              <a:buNone/>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dirty="0"/>
          </a:p>
        </p:txBody>
      </p:sp>
      <p:sp>
        <p:nvSpPr>
          <p:cNvPr id="2" name="Title">
            <a:extLst>
              <a:ext uri="{FF2B5EF4-FFF2-40B4-BE49-F238E27FC236}">
                <a16:creationId xmlns:a16="http://schemas.microsoft.com/office/drawing/2014/main" id="{D00CDC0C-F3C7-4E33-A3AC-BE2D7CF7282D}"/>
              </a:ext>
            </a:extLst>
          </p:cNvPr>
          <p:cNvSpPr>
            <a:spLocks noGrp="1"/>
          </p:cNvSpPr>
          <p:nvPr>
            <p:ph type="title"/>
          </p:nvPr>
        </p:nvSpPr>
        <p:spPr>
          <a:xfrm>
            <a:off x="274639" y="295274"/>
            <a:ext cx="4267198" cy="167798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6017433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475" r:id="rId9"/>
    <p:sldLayoutId id="2147484249" r:id="rId10"/>
    <p:sldLayoutId id="2147484250" r:id="rId11"/>
    <p:sldLayoutId id="2147484264" r:id="rId12"/>
    <p:sldLayoutId id="2147484251" r:id="rId13"/>
    <p:sldLayoutId id="2147484256" r:id="rId14"/>
    <p:sldLayoutId id="2147484257" r:id="rId15"/>
    <p:sldLayoutId id="2147484260" r:id="rId16"/>
    <p:sldLayoutId id="2147484299" r:id="rId17"/>
    <p:sldLayoutId id="2147484476" r:id="rId18"/>
    <p:sldLayoutId id="2147484477" r:id="rId19"/>
    <p:sldLayoutId id="214748447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9.emf"/><Relationship Id="rId5" Type="http://schemas.openxmlformats.org/officeDocument/2006/relationships/image" Target="../media/image25.png"/><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19.emf"/><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microsoft.com/office/2007/relationships/hdphoto" Target="../media/hdphoto3.wdp"/><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1.emf"/><Relationship Id="rId5" Type="http://schemas.openxmlformats.org/officeDocument/2006/relationships/image" Target="../media/image19.emf"/><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1.emf"/><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63.png"/><Relationship Id="rId4" Type="http://schemas.openxmlformats.org/officeDocument/2006/relationships/image" Target="../media/image62.emf"/></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7.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jpeg"/><Relationship Id="rId12"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jpeg"/><Relationship Id="rId10" Type="http://schemas.openxmlformats.org/officeDocument/2006/relationships/image" Target="../media/image73.jpeg"/><Relationship Id="rId4" Type="http://schemas.openxmlformats.org/officeDocument/2006/relationships/image" Target="../media/image67.png"/><Relationship Id="rId9"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89.emf"/><Relationship Id="rId5" Type="http://schemas.openxmlformats.org/officeDocument/2006/relationships/image" Target="../media/image88.tiff"/><Relationship Id="rId4" Type="http://schemas.openxmlformats.org/officeDocument/2006/relationships/image" Target="../media/image87.tiff"/></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88.tiff"/><Relationship Id="rId4" Type="http://schemas.openxmlformats.org/officeDocument/2006/relationships/image" Target="../media/image87.tiff"/></Relationships>
</file>

<file path=ppt/slides/_rels/slide41.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91.png"/><Relationship Id="rId4" Type="http://schemas.openxmlformats.org/officeDocument/2006/relationships/image" Target="../media/image88.tiff"/></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88.tiff"/><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87.tiff"/><Relationship Id="rId5" Type="http://schemas.openxmlformats.org/officeDocument/2006/relationships/image" Target="../media/image91.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88.tiff"/></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8.xml"/><Relationship Id="rId5" Type="http://schemas.openxmlformats.org/officeDocument/2006/relationships/image" Target="../media/image88.tiff"/><Relationship Id="rId4" Type="http://schemas.openxmlformats.org/officeDocument/2006/relationships/image" Target="../media/image87.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hyperlink" Target="https://powerapps.microsoft.com/en-us/guided-learning/" TargetMode="External"/><Relationship Id="rId3" Type="http://schemas.openxmlformats.org/officeDocument/2006/relationships/hyperlink" Target="https://www.youtube.com/watch?v=sEHsnVIx31E" TargetMode="External"/><Relationship Id="rId7" Type="http://schemas.openxmlformats.org/officeDocument/2006/relationships/hyperlink" Target="http://aka.ms/appinaday"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hyperlink" Target="https://myignite.microsoft.com/sessions/56557" TargetMode="External"/><Relationship Id="rId11" Type="http://schemas.openxmlformats.org/officeDocument/2006/relationships/hyperlink" Target="https://docs.microsoft.com/en-us/flow/" TargetMode="External"/><Relationship Id="rId5" Type="http://schemas.openxmlformats.org/officeDocument/2006/relationships/hyperlink" Target="http://flow.microsoft.com/" TargetMode="External"/><Relationship Id="rId10" Type="http://schemas.openxmlformats.org/officeDocument/2006/relationships/hyperlink" Target="https://docs.microsoft.com/en-us/powerapps/" TargetMode="External"/><Relationship Id="rId4" Type="http://schemas.openxmlformats.org/officeDocument/2006/relationships/hyperlink" Target="http://powerapps.com/" TargetMode="External"/><Relationship Id="rId9" Type="http://schemas.openxmlformats.org/officeDocument/2006/relationships/hyperlink" Target="https://ms.flow.microsoft.com/en-us/guided-learning/"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docs.microsoft.com/powerapps/formula-reference" TargetMode="External"/><Relationship Id="rId3" Type="http://schemas.openxmlformats.org/officeDocument/2006/relationships/hyperlink" Target="https://powerapps.microsoft.com/en-us/blog/ignite-2017-recap/" TargetMode="External"/><Relationship Id="rId7" Type="http://schemas.openxmlformats.org/officeDocument/2006/relationships/hyperlink" Target="https://www.youtube.com/playlist?list=PLnFZgEkUYL03vyWro12HGW6xRtNToIQIc"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hyperlink" Target="http://aka.ms/powerapps/casestudies" TargetMode="External"/><Relationship Id="rId5" Type="http://schemas.openxmlformats.org/officeDocument/2006/relationships/hyperlink" Target="https://myignite.microsoft.com/sessions/54846" TargetMode="External"/><Relationship Id="rId10" Type="http://schemas.openxmlformats.org/officeDocument/2006/relationships/hyperlink" Target="https://powerapps.microsoft.com/en-us/find-a-partner/" TargetMode="External"/><Relationship Id="rId4" Type="http://schemas.openxmlformats.org/officeDocument/2006/relationships/hyperlink" Target="https://powerusers.microsoft.com/t5/Video-Webinar-Gallery/bd-p/VideoGallery" TargetMode="External"/><Relationship Id="rId9" Type="http://schemas.openxmlformats.org/officeDocument/2006/relationships/hyperlink" Target="https://powerapps.microsoft.com/en-us/partner-showcase/"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14.xml"/><Relationship Id="rId5" Type="http://schemas.openxmlformats.org/officeDocument/2006/relationships/image" Target="../media/image110.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7.emf"/><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2125678"/>
            <a:ext cx="7238935" cy="1828786"/>
          </a:xfrm>
        </p:spPr>
        <p:txBody>
          <a:bodyPr/>
          <a:lstStyle/>
          <a:p>
            <a:r>
              <a:rPr lang="en-US" sz="4400" dirty="0"/>
              <a:t>PowerApps &amp; Microsoft Flow</a:t>
            </a:r>
          </a:p>
        </p:txBody>
      </p:sp>
      <p:sp>
        <p:nvSpPr>
          <p:cNvPr id="3" name="Textplatzhalter 2">
            <a:extLst>
              <a:ext uri="{FF2B5EF4-FFF2-40B4-BE49-F238E27FC236}">
                <a16:creationId xmlns:a16="http://schemas.microsoft.com/office/drawing/2014/main" id="{0C352C61-04DD-426E-9812-BB68918F9628}"/>
              </a:ext>
            </a:extLst>
          </p:cNvPr>
          <p:cNvSpPr>
            <a:spLocks noGrp="1"/>
          </p:cNvSpPr>
          <p:nvPr>
            <p:ph type="body" sz="quarter" idx="12"/>
          </p:nvPr>
        </p:nvSpPr>
        <p:spPr/>
        <p:txBody>
          <a:bodyPr/>
          <a:lstStyle/>
          <a:p>
            <a:endParaRPr lang="de-DE" dirty="0"/>
          </a:p>
        </p:txBody>
      </p:sp>
      <p:sp>
        <p:nvSpPr>
          <p:cNvPr id="6" name="TextBox 6">
            <a:extLst>
              <a:ext uri="{FF2B5EF4-FFF2-40B4-BE49-F238E27FC236}">
                <a16:creationId xmlns:a16="http://schemas.microsoft.com/office/drawing/2014/main" id="{EDAEC4B1-0E95-436C-AB83-56981401CA85}"/>
              </a:ext>
            </a:extLst>
          </p:cNvPr>
          <p:cNvSpPr txBox="1"/>
          <p:nvPr/>
        </p:nvSpPr>
        <p:spPr>
          <a:xfrm>
            <a:off x="350837" y="4183062"/>
            <a:ext cx="4322966"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effectLst>
                  <a:outerShdw blurRad="38100" dist="38100" dir="2700000" algn="tl">
                    <a:srgbClr val="000000">
                      <a:alpha val="43137"/>
                    </a:srgbClr>
                  </a:outerShdw>
                </a:effectLst>
              </a:rPr>
              <a:t>Senaj Lelic</a:t>
            </a:r>
          </a:p>
          <a:p>
            <a:r>
              <a:rPr lang="en-US" sz="2400" dirty="0">
                <a:effectLst>
                  <a:outerShdw blurRad="38100" dist="38100" dir="2700000" algn="tl">
                    <a:srgbClr val="000000">
                      <a:alpha val="43137"/>
                    </a:srgbClr>
                  </a:outerShdw>
                </a:effectLst>
              </a:rPr>
              <a:t>Trainer</a:t>
            </a:r>
          </a:p>
          <a:p>
            <a:r>
              <a:rPr lang="en-US" sz="2400" dirty="0">
                <a:effectLst>
                  <a:outerShdw blurRad="38100" dist="38100" dir="2700000" algn="tl">
                    <a:srgbClr val="000000">
                      <a:alpha val="43137"/>
                    </a:srgbClr>
                  </a:outerShdw>
                </a:effectLst>
              </a:rPr>
              <a:t>WW Education</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ncmedia.azureedge.net/ncmedia/2017/07/Nadella_Inspire_2017_slide5.jpg">
            <a:extLst>
              <a:ext uri="{FF2B5EF4-FFF2-40B4-BE49-F238E27FC236}">
                <a16:creationId xmlns:a16="http://schemas.microsoft.com/office/drawing/2014/main" id="{0E0096B6-3512-42E4-9508-D6E4E878BBD4}"/>
              </a:ext>
            </a:extLst>
          </p:cNvPr>
          <p:cNvPicPr>
            <a:picLocks noChangeAspect="1" noChangeArrowheads="1"/>
          </p:cNvPicPr>
          <p:nvPr/>
        </p:nvPicPr>
        <p:blipFill>
          <a:blip r:embed="rId3">
            <a:clrChange>
              <a:clrFrom>
                <a:srgbClr val="E6E6E6"/>
              </a:clrFrom>
              <a:clrTo>
                <a:srgbClr val="E6E6E6">
                  <a:alpha val="0"/>
                </a:srgbClr>
              </a:clrTo>
            </a:clrChange>
            <a:extLst>
              <a:ext uri="{28A0092B-C50C-407E-A947-70E740481C1C}">
                <a14:useLocalDpi xmlns:a14="http://schemas.microsoft.com/office/drawing/2010/main" val="0"/>
              </a:ext>
            </a:extLst>
          </a:blip>
          <a:srcRect/>
          <a:stretch>
            <a:fillRect/>
          </a:stretch>
        </p:blipFill>
        <p:spPr bwMode="auto">
          <a:xfrm>
            <a:off x="566096" y="319757"/>
            <a:ext cx="11304282" cy="6353428"/>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8">
            <a:extLst>
              <a:ext uri="{FF2B5EF4-FFF2-40B4-BE49-F238E27FC236}">
                <a16:creationId xmlns:a16="http://schemas.microsoft.com/office/drawing/2014/main" id="{38C826E7-06B1-4608-BF15-5D4533EA1642}"/>
              </a:ext>
            </a:extLst>
          </p:cNvPr>
          <p:cNvSpPr>
            <a:spLocks noChangeAspect="1" noEditPoints="1"/>
          </p:cNvSpPr>
          <p:nvPr/>
        </p:nvSpPr>
        <p:spPr bwMode="auto">
          <a:xfrm>
            <a:off x="2447037" y="5959566"/>
            <a:ext cx="214216" cy="274281"/>
          </a:xfrm>
          <a:custGeom>
            <a:avLst/>
            <a:gdLst>
              <a:gd name="T0" fmla="*/ 743 w 1485"/>
              <a:gd name="T1" fmla="*/ 1463 h 1960"/>
              <a:gd name="T2" fmla="*/ 27 w 1485"/>
              <a:gd name="T3" fmla="*/ 1213 h 1960"/>
              <a:gd name="T4" fmla="*/ 743 w 1485"/>
              <a:gd name="T5" fmla="*/ 1020 h 1960"/>
              <a:gd name="T6" fmla="*/ 1458 w 1485"/>
              <a:gd name="T7" fmla="*/ 1213 h 1960"/>
              <a:gd name="T8" fmla="*/ 1458 w 1485"/>
              <a:gd name="T9" fmla="*/ 1681 h 1960"/>
              <a:gd name="T10" fmla="*/ 746 w 1485"/>
              <a:gd name="T11" fmla="*/ 1932 h 1960"/>
              <a:gd name="T12" fmla="*/ 236 w 1485"/>
              <a:gd name="T13" fmla="*/ 1858 h 1960"/>
              <a:gd name="T14" fmla="*/ 214 w 1485"/>
              <a:gd name="T15" fmla="*/ 1850 h 1960"/>
              <a:gd name="T16" fmla="*/ 193 w 1485"/>
              <a:gd name="T17" fmla="*/ 1841 h 1960"/>
              <a:gd name="T18" fmla="*/ 98 w 1485"/>
              <a:gd name="T19" fmla="*/ 1790 h 1960"/>
              <a:gd name="T20" fmla="*/ 83 w 1485"/>
              <a:gd name="T21" fmla="*/ 1778 h 1960"/>
              <a:gd name="T22" fmla="*/ 27 w 1485"/>
              <a:gd name="T23" fmla="*/ 1681 h 1960"/>
              <a:gd name="T24" fmla="*/ 743 w 1485"/>
              <a:gd name="T25" fmla="*/ 1490 h 1960"/>
              <a:gd name="T26" fmla="*/ 1458 w 1485"/>
              <a:gd name="T27" fmla="*/ 1681 h 1960"/>
              <a:gd name="T28" fmla="*/ 27 w 1485"/>
              <a:gd name="T29" fmla="*/ 352 h 1960"/>
              <a:gd name="T30" fmla="*/ 1458 w 1485"/>
              <a:gd name="T31" fmla="*/ 352 h 1960"/>
              <a:gd name="T32" fmla="*/ 743 w 1485"/>
              <a:gd name="T33" fmla="*/ 993 h 1960"/>
              <a:gd name="T34" fmla="*/ 27 w 1485"/>
              <a:gd name="T35" fmla="*/ 743 h 1960"/>
              <a:gd name="T36" fmla="*/ 27 w 1485"/>
              <a:gd name="T37" fmla="*/ 275 h 1960"/>
              <a:gd name="T38" fmla="*/ 28 w 1485"/>
              <a:gd name="T39" fmla="*/ 264 h 1960"/>
              <a:gd name="T40" fmla="*/ 1457 w 1485"/>
              <a:gd name="T41" fmla="*/ 264 h 1960"/>
              <a:gd name="T42" fmla="*/ 1458 w 1485"/>
              <a:gd name="T43" fmla="*/ 277 h 1960"/>
              <a:gd name="T44" fmla="*/ 27 w 1485"/>
              <a:gd name="T45" fmla="*/ 277 h 1960"/>
              <a:gd name="T46" fmla="*/ 1485 w 1485"/>
              <a:gd name="T47" fmla="*/ 275 h 1960"/>
              <a:gd name="T48" fmla="*/ 1485 w 1485"/>
              <a:gd name="T49" fmla="*/ 273 h 1960"/>
              <a:gd name="T50" fmla="*/ 743 w 1485"/>
              <a:gd name="T51" fmla="*/ 0 h 1960"/>
              <a:gd name="T52" fmla="*/ 0 w 1485"/>
              <a:gd name="T53" fmla="*/ 264 h 1960"/>
              <a:gd name="T54" fmla="*/ 0 w 1485"/>
              <a:gd name="T55" fmla="*/ 1683 h 1960"/>
              <a:gd name="T56" fmla="*/ 743 w 1485"/>
              <a:gd name="T57" fmla="*/ 1960 h 1960"/>
              <a:gd name="T58" fmla="*/ 1485 w 1485"/>
              <a:gd name="T59" fmla="*/ 1683 h 1960"/>
              <a:gd name="T60" fmla="*/ 1485 w 1485"/>
              <a:gd name="T61" fmla="*/ 1213 h 1960"/>
              <a:gd name="T62" fmla="*/ 1485 w 1485"/>
              <a:gd name="T63" fmla="*/ 273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5" h="1960">
                <a:moveTo>
                  <a:pt x="743" y="1463"/>
                </a:moveTo>
                <a:lnTo>
                  <a:pt x="743" y="1463"/>
                </a:lnTo>
                <a:cubicBezTo>
                  <a:pt x="355" y="1463"/>
                  <a:pt x="27" y="1349"/>
                  <a:pt x="27" y="1213"/>
                </a:cubicBezTo>
                <a:lnTo>
                  <a:pt x="27" y="1213"/>
                </a:lnTo>
                <a:lnTo>
                  <a:pt x="27" y="818"/>
                </a:lnTo>
                <a:cubicBezTo>
                  <a:pt x="113" y="936"/>
                  <a:pt x="396" y="1020"/>
                  <a:pt x="743" y="1020"/>
                </a:cubicBezTo>
                <a:cubicBezTo>
                  <a:pt x="1089" y="1020"/>
                  <a:pt x="1373" y="936"/>
                  <a:pt x="1458" y="818"/>
                </a:cubicBezTo>
                <a:lnTo>
                  <a:pt x="1458" y="1213"/>
                </a:lnTo>
                <a:cubicBezTo>
                  <a:pt x="1458" y="1349"/>
                  <a:pt x="1130" y="1463"/>
                  <a:pt x="743" y="1463"/>
                </a:cubicBezTo>
                <a:close/>
                <a:moveTo>
                  <a:pt x="1458" y="1681"/>
                </a:moveTo>
                <a:lnTo>
                  <a:pt x="1458" y="1681"/>
                </a:lnTo>
                <a:cubicBezTo>
                  <a:pt x="1458" y="1817"/>
                  <a:pt x="1132" y="1931"/>
                  <a:pt x="746" y="1932"/>
                </a:cubicBezTo>
                <a:lnTo>
                  <a:pt x="733" y="1932"/>
                </a:lnTo>
                <a:cubicBezTo>
                  <a:pt x="539" y="1931"/>
                  <a:pt x="363" y="1903"/>
                  <a:pt x="236" y="1858"/>
                </a:cubicBezTo>
                <a:cubicBezTo>
                  <a:pt x="232" y="1856"/>
                  <a:pt x="228" y="1855"/>
                  <a:pt x="224" y="1853"/>
                </a:cubicBezTo>
                <a:cubicBezTo>
                  <a:pt x="221" y="1852"/>
                  <a:pt x="217" y="1851"/>
                  <a:pt x="214" y="1850"/>
                </a:cubicBezTo>
                <a:cubicBezTo>
                  <a:pt x="207" y="1847"/>
                  <a:pt x="200" y="1844"/>
                  <a:pt x="193" y="1841"/>
                </a:cubicBezTo>
                <a:cubicBezTo>
                  <a:pt x="193" y="1841"/>
                  <a:pt x="193" y="1841"/>
                  <a:pt x="193" y="1841"/>
                </a:cubicBezTo>
                <a:cubicBezTo>
                  <a:pt x="157" y="1826"/>
                  <a:pt x="126" y="1809"/>
                  <a:pt x="101" y="1792"/>
                </a:cubicBezTo>
                <a:cubicBezTo>
                  <a:pt x="100" y="1791"/>
                  <a:pt x="99" y="1791"/>
                  <a:pt x="98" y="1790"/>
                </a:cubicBezTo>
                <a:cubicBezTo>
                  <a:pt x="95" y="1788"/>
                  <a:pt x="93" y="1786"/>
                  <a:pt x="90" y="1783"/>
                </a:cubicBezTo>
                <a:cubicBezTo>
                  <a:pt x="88" y="1782"/>
                  <a:pt x="85" y="1780"/>
                  <a:pt x="83" y="1778"/>
                </a:cubicBezTo>
                <a:cubicBezTo>
                  <a:pt x="82" y="1777"/>
                  <a:pt x="81" y="1776"/>
                  <a:pt x="80" y="1775"/>
                </a:cubicBezTo>
                <a:cubicBezTo>
                  <a:pt x="46" y="1746"/>
                  <a:pt x="27" y="1715"/>
                  <a:pt x="27" y="1681"/>
                </a:cubicBezTo>
                <a:lnTo>
                  <a:pt x="27" y="1288"/>
                </a:lnTo>
                <a:cubicBezTo>
                  <a:pt x="113" y="1406"/>
                  <a:pt x="396" y="1490"/>
                  <a:pt x="743" y="1490"/>
                </a:cubicBezTo>
                <a:cubicBezTo>
                  <a:pt x="1089" y="1490"/>
                  <a:pt x="1373" y="1406"/>
                  <a:pt x="1458" y="1288"/>
                </a:cubicBezTo>
                <a:lnTo>
                  <a:pt x="1458" y="1681"/>
                </a:lnTo>
                <a:close/>
                <a:moveTo>
                  <a:pt x="27" y="352"/>
                </a:moveTo>
                <a:lnTo>
                  <a:pt x="27" y="352"/>
                </a:lnTo>
                <a:cubicBezTo>
                  <a:pt x="113" y="470"/>
                  <a:pt x="396" y="554"/>
                  <a:pt x="743" y="554"/>
                </a:cubicBezTo>
                <a:cubicBezTo>
                  <a:pt x="1089" y="554"/>
                  <a:pt x="1373" y="470"/>
                  <a:pt x="1458" y="352"/>
                </a:cubicBezTo>
                <a:lnTo>
                  <a:pt x="1458" y="743"/>
                </a:lnTo>
                <a:cubicBezTo>
                  <a:pt x="1458" y="879"/>
                  <a:pt x="1130" y="993"/>
                  <a:pt x="743" y="993"/>
                </a:cubicBezTo>
                <a:cubicBezTo>
                  <a:pt x="355" y="993"/>
                  <a:pt x="27" y="879"/>
                  <a:pt x="27" y="743"/>
                </a:cubicBezTo>
                <a:lnTo>
                  <a:pt x="27" y="743"/>
                </a:lnTo>
                <a:lnTo>
                  <a:pt x="27" y="352"/>
                </a:lnTo>
                <a:close/>
                <a:moveTo>
                  <a:pt x="27" y="275"/>
                </a:moveTo>
                <a:lnTo>
                  <a:pt x="27" y="275"/>
                </a:lnTo>
                <a:cubicBezTo>
                  <a:pt x="27" y="271"/>
                  <a:pt x="28" y="268"/>
                  <a:pt x="28" y="264"/>
                </a:cubicBezTo>
                <a:cubicBezTo>
                  <a:pt x="49" y="134"/>
                  <a:pt x="368" y="26"/>
                  <a:pt x="743" y="26"/>
                </a:cubicBezTo>
                <a:cubicBezTo>
                  <a:pt x="1118" y="26"/>
                  <a:pt x="1436" y="134"/>
                  <a:pt x="1457" y="264"/>
                </a:cubicBezTo>
                <a:cubicBezTo>
                  <a:pt x="1458" y="268"/>
                  <a:pt x="1458" y="271"/>
                  <a:pt x="1458" y="275"/>
                </a:cubicBezTo>
                <a:cubicBezTo>
                  <a:pt x="1458" y="276"/>
                  <a:pt x="1458" y="276"/>
                  <a:pt x="1458" y="277"/>
                </a:cubicBezTo>
                <a:cubicBezTo>
                  <a:pt x="1458" y="413"/>
                  <a:pt x="1130" y="528"/>
                  <a:pt x="743" y="528"/>
                </a:cubicBezTo>
                <a:cubicBezTo>
                  <a:pt x="355" y="528"/>
                  <a:pt x="27" y="413"/>
                  <a:pt x="27" y="277"/>
                </a:cubicBezTo>
                <a:cubicBezTo>
                  <a:pt x="27" y="276"/>
                  <a:pt x="27" y="276"/>
                  <a:pt x="27" y="275"/>
                </a:cubicBezTo>
                <a:close/>
                <a:moveTo>
                  <a:pt x="1485" y="275"/>
                </a:moveTo>
                <a:lnTo>
                  <a:pt x="1485" y="275"/>
                </a:lnTo>
                <a:cubicBezTo>
                  <a:pt x="1485" y="275"/>
                  <a:pt x="1485" y="274"/>
                  <a:pt x="1485" y="273"/>
                </a:cubicBezTo>
                <a:cubicBezTo>
                  <a:pt x="1484" y="270"/>
                  <a:pt x="1484" y="267"/>
                  <a:pt x="1484" y="264"/>
                </a:cubicBezTo>
                <a:cubicBezTo>
                  <a:pt x="1466" y="115"/>
                  <a:pt x="1147" y="0"/>
                  <a:pt x="743" y="0"/>
                </a:cubicBezTo>
                <a:cubicBezTo>
                  <a:pt x="338" y="0"/>
                  <a:pt x="19" y="115"/>
                  <a:pt x="1" y="264"/>
                </a:cubicBezTo>
                <a:lnTo>
                  <a:pt x="0" y="264"/>
                </a:lnTo>
                <a:lnTo>
                  <a:pt x="0" y="1681"/>
                </a:lnTo>
                <a:cubicBezTo>
                  <a:pt x="0" y="1682"/>
                  <a:pt x="0" y="1682"/>
                  <a:pt x="0" y="1683"/>
                </a:cubicBezTo>
                <a:lnTo>
                  <a:pt x="0" y="1683"/>
                </a:lnTo>
                <a:cubicBezTo>
                  <a:pt x="0" y="1838"/>
                  <a:pt x="326" y="1960"/>
                  <a:pt x="743" y="1960"/>
                </a:cubicBezTo>
                <a:cubicBezTo>
                  <a:pt x="1159" y="1960"/>
                  <a:pt x="1485" y="1838"/>
                  <a:pt x="1485" y="1683"/>
                </a:cubicBezTo>
                <a:lnTo>
                  <a:pt x="1485" y="1683"/>
                </a:lnTo>
                <a:cubicBezTo>
                  <a:pt x="1485" y="1682"/>
                  <a:pt x="1485" y="1682"/>
                  <a:pt x="1485" y="1681"/>
                </a:cubicBezTo>
                <a:lnTo>
                  <a:pt x="1485" y="1213"/>
                </a:lnTo>
                <a:lnTo>
                  <a:pt x="1485" y="743"/>
                </a:lnTo>
                <a:lnTo>
                  <a:pt x="1485" y="273"/>
                </a:lnTo>
                <a:cubicBezTo>
                  <a:pt x="1485" y="274"/>
                  <a:pt x="1485" y="275"/>
                  <a:pt x="1485" y="275"/>
                </a:cubicBezTo>
                <a:close/>
              </a:path>
            </a:pathLst>
          </a:custGeom>
          <a:solidFill>
            <a:srgbClr val="000000"/>
          </a:solidFill>
          <a:ln w="9525">
            <a:solidFill>
              <a:schemeClr val="tx1"/>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8FA81C9D-7E7E-49E9-946C-336B53ABCDFB}"/>
              </a:ext>
            </a:extLst>
          </p:cNvPr>
          <p:cNvGrpSpPr>
            <a:grpSpLocks noChangeAspect="1"/>
          </p:cNvGrpSpPr>
          <p:nvPr/>
        </p:nvGrpSpPr>
        <p:grpSpPr>
          <a:xfrm>
            <a:off x="5111826" y="5959566"/>
            <a:ext cx="576048" cy="274281"/>
            <a:chOff x="3064418" y="3920637"/>
            <a:chExt cx="1747575" cy="832095"/>
          </a:xfrm>
        </p:grpSpPr>
        <p:sp>
          <p:nvSpPr>
            <p:cNvPr id="4" name="Rounded Rectangle 142">
              <a:extLst>
                <a:ext uri="{FF2B5EF4-FFF2-40B4-BE49-F238E27FC236}">
                  <a16:creationId xmlns:a16="http://schemas.microsoft.com/office/drawing/2014/main" id="{1C68E07F-5D78-4C63-9B69-E0A1579DFD3A}"/>
                </a:ext>
              </a:extLst>
            </p:cNvPr>
            <p:cNvSpPr/>
            <p:nvPr/>
          </p:nvSpPr>
          <p:spPr bwMode="auto">
            <a:xfrm>
              <a:off x="3517707" y="3920639"/>
              <a:ext cx="377932" cy="377932"/>
            </a:xfrm>
            <a:prstGeom prst="roundRect">
              <a:avLst>
                <a:gd name="adj" fmla="val 0"/>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5" name="Rounded Rectangle 143">
              <a:extLst>
                <a:ext uri="{FF2B5EF4-FFF2-40B4-BE49-F238E27FC236}">
                  <a16:creationId xmlns:a16="http://schemas.microsoft.com/office/drawing/2014/main" id="{DC3837C3-5DF5-4ABC-8D18-8CC368D60031}"/>
                </a:ext>
              </a:extLst>
            </p:cNvPr>
            <p:cNvSpPr/>
            <p:nvPr/>
          </p:nvSpPr>
          <p:spPr bwMode="auto">
            <a:xfrm>
              <a:off x="3975989" y="3920639"/>
              <a:ext cx="377932" cy="377932"/>
            </a:xfrm>
            <a:prstGeom prst="roundRect">
              <a:avLst>
                <a:gd name="adj" fmla="val 0"/>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6" name="Rounded Rectangle 143">
              <a:extLst>
                <a:ext uri="{FF2B5EF4-FFF2-40B4-BE49-F238E27FC236}">
                  <a16:creationId xmlns:a16="http://schemas.microsoft.com/office/drawing/2014/main" id="{1EDF9E31-CC7B-47A2-822B-E94FCA3AF055}"/>
                </a:ext>
              </a:extLst>
            </p:cNvPr>
            <p:cNvSpPr/>
            <p:nvPr/>
          </p:nvSpPr>
          <p:spPr bwMode="auto">
            <a:xfrm>
              <a:off x="4434061" y="3920637"/>
              <a:ext cx="377932" cy="377932"/>
            </a:xfrm>
            <a:prstGeom prst="roundRect">
              <a:avLst>
                <a:gd name="adj" fmla="val 0"/>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7" name="Rounded Rectangle 145">
              <a:extLst>
                <a:ext uri="{FF2B5EF4-FFF2-40B4-BE49-F238E27FC236}">
                  <a16:creationId xmlns:a16="http://schemas.microsoft.com/office/drawing/2014/main" id="{7D42AD6D-6977-4A4B-A8D3-F524F6B5B29B}"/>
                </a:ext>
              </a:extLst>
            </p:cNvPr>
            <p:cNvSpPr/>
            <p:nvPr/>
          </p:nvSpPr>
          <p:spPr bwMode="auto">
            <a:xfrm>
              <a:off x="3517707" y="4374800"/>
              <a:ext cx="377932" cy="377932"/>
            </a:xfrm>
            <a:prstGeom prst="roundRect">
              <a:avLst>
                <a:gd name="adj" fmla="val 0"/>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8" name="Rounded Rectangle 146">
              <a:extLst>
                <a:ext uri="{FF2B5EF4-FFF2-40B4-BE49-F238E27FC236}">
                  <a16:creationId xmlns:a16="http://schemas.microsoft.com/office/drawing/2014/main" id="{0975F6D7-B3B3-473B-BB25-BFAA47E4AD0F}"/>
                </a:ext>
              </a:extLst>
            </p:cNvPr>
            <p:cNvSpPr/>
            <p:nvPr/>
          </p:nvSpPr>
          <p:spPr bwMode="auto">
            <a:xfrm>
              <a:off x="3975989" y="4374799"/>
              <a:ext cx="377932" cy="377932"/>
            </a:xfrm>
            <a:prstGeom prst="roundRect">
              <a:avLst>
                <a:gd name="adj" fmla="val 0"/>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9" name="Rounded Rectangle 146">
              <a:extLst>
                <a:ext uri="{FF2B5EF4-FFF2-40B4-BE49-F238E27FC236}">
                  <a16:creationId xmlns:a16="http://schemas.microsoft.com/office/drawing/2014/main" id="{A5B63085-3B96-4960-A777-ADE4377CC572}"/>
                </a:ext>
              </a:extLst>
            </p:cNvPr>
            <p:cNvSpPr/>
            <p:nvPr/>
          </p:nvSpPr>
          <p:spPr bwMode="auto">
            <a:xfrm>
              <a:off x="4434061" y="4374797"/>
              <a:ext cx="377932" cy="377932"/>
            </a:xfrm>
            <a:prstGeom prst="roundRect">
              <a:avLst>
                <a:gd name="adj" fmla="val 0"/>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0" name="Rounded Rectangle 143">
              <a:extLst>
                <a:ext uri="{FF2B5EF4-FFF2-40B4-BE49-F238E27FC236}">
                  <a16:creationId xmlns:a16="http://schemas.microsoft.com/office/drawing/2014/main" id="{D4302EBE-396D-45D8-9D20-068B05FE4CB4}"/>
                </a:ext>
              </a:extLst>
            </p:cNvPr>
            <p:cNvSpPr/>
            <p:nvPr/>
          </p:nvSpPr>
          <p:spPr bwMode="auto">
            <a:xfrm>
              <a:off x="3064418" y="3920637"/>
              <a:ext cx="377932" cy="377932"/>
            </a:xfrm>
            <a:prstGeom prst="roundRect">
              <a:avLst>
                <a:gd name="adj" fmla="val 0"/>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11" name="Rounded Rectangle 146">
              <a:extLst>
                <a:ext uri="{FF2B5EF4-FFF2-40B4-BE49-F238E27FC236}">
                  <a16:creationId xmlns:a16="http://schemas.microsoft.com/office/drawing/2014/main" id="{DEF30DED-3B3A-4C9F-A5C2-616C4C22C58C}"/>
                </a:ext>
              </a:extLst>
            </p:cNvPr>
            <p:cNvSpPr/>
            <p:nvPr/>
          </p:nvSpPr>
          <p:spPr bwMode="auto">
            <a:xfrm>
              <a:off x="3064419" y="4374794"/>
              <a:ext cx="377932" cy="377932"/>
            </a:xfrm>
            <a:prstGeom prst="roundRect">
              <a:avLst>
                <a:gd name="adj" fmla="val 0"/>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pic>
        <p:nvPicPr>
          <p:cNvPr id="13" name="Picture 12">
            <a:extLst>
              <a:ext uri="{FF2B5EF4-FFF2-40B4-BE49-F238E27FC236}">
                <a16:creationId xmlns:a16="http://schemas.microsoft.com/office/drawing/2014/main" id="{68BB863F-3FED-4103-ACB7-2613969C5F6C}"/>
              </a:ext>
            </a:extLst>
          </p:cNvPr>
          <p:cNvPicPr>
            <a:picLocks noChangeAspect="1"/>
          </p:cNvPicPr>
          <p:nvPr/>
        </p:nvPicPr>
        <p:blipFill>
          <a:blip r:embed="rId4">
            <a:lum bright="-100000"/>
          </a:blip>
          <a:stretch>
            <a:fillRect/>
          </a:stretch>
        </p:blipFill>
        <p:spPr>
          <a:xfrm>
            <a:off x="10240605" y="5961133"/>
            <a:ext cx="365708" cy="273143"/>
          </a:xfrm>
          <a:prstGeom prst="rect">
            <a:avLst/>
          </a:prstGeom>
        </p:spPr>
      </p:pic>
      <p:pic>
        <p:nvPicPr>
          <p:cNvPr id="14" name="Picture 13">
            <a:extLst>
              <a:ext uri="{FF2B5EF4-FFF2-40B4-BE49-F238E27FC236}">
                <a16:creationId xmlns:a16="http://schemas.microsoft.com/office/drawing/2014/main" id="{90EF5BF6-E60E-4306-8E4A-A91427419EDD}"/>
              </a:ext>
            </a:extLst>
          </p:cNvPr>
          <p:cNvPicPr>
            <a:picLocks noChangeAspect="1"/>
          </p:cNvPicPr>
          <p:nvPr/>
        </p:nvPicPr>
        <p:blipFill>
          <a:blip r:embed="rId5">
            <a:lum bright="-100000"/>
          </a:blip>
          <a:stretch>
            <a:fillRect/>
          </a:stretch>
        </p:blipFill>
        <p:spPr>
          <a:xfrm>
            <a:off x="8775968" y="5952498"/>
            <a:ext cx="365708" cy="275025"/>
          </a:xfrm>
          <a:prstGeom prst="rect">
            <a:avLst/>
          </a:prstGeom>
        </p:spPr>
      </p:pic>
      <p:pic>
        <p:nvPicPr>
          <p:cNvPr id="15" name="Picture 14">
            <a:extLst>
              <a:ext uri="{FF2B5EF4-FFF2-40B4-BE49-F238E27FC236}">
                <a16:creationId xmlns:a16="http://schemas.microsoft.com/office/drawing/2014/main" id="{C28CAF1B-AF2B-4CBC-93D2-C6CA8D1A6741}"/>
              </a:ext>
            </a:extLst>
          </p:cNvPr>
          <p:cNvPicPr>
            <a:picLocks noChangeAspect="1"/>
          </p:cNvPicPr>
          <p:nvPr/>
        </p:nvPicPr>
        <p:blipFill>
          <a:blip r:embed="rId6">
            <a:lum bright="-100000"/>
          </a:blip>
          <a:stretch>
            <a:fillRect/>
          </a:stretch>
        </p:blipFill>
        <p:spPr>
          <a:xfrm>
            <a:off x="7215305" y="5959566"/>
            <a:ext cx="365708" cy="274710"/>
          </a:xfrm>
          <a:prstGeom prst="rect">
            <a:avLst/>
          </a:prstGeom>
        </p:spPr>
      </p:pic>
      <p:pic>
        <p:nvPicPr>
          <p:cNvPr id="16" name="Picture 15">
            <a:extLst>
              <a:ext uri="{FF2B5EF4-FFF2-40B4-BE49-F238E27FC236}">
                <a16:creationId xmlns:a16="http://schemas.microsoft.com/office/drawing/2014/main" id="{AB3D0C34-C9C7-4A26-9C20-F1B73EC44CA0}"/>
              </a:ext>
            </a:extLst>
          </p:cNvPr>
          <p:cNvPicPr>
            <a:picLocks noChangeAspect="1"/>
          </p:cNvPicPr>
          <p:nvPr/>
        </p:nvPicPr>
        <p:blipFill rotWithShape="1">
          <a:blip r:embed="rId7">
            <a:biLevel thresh="75000"/>
          </a:blip>
          <a:srcRect l="22306" r="21693"/>
          <a:stretch/>
        </p:blipFill>
        <p:spPr>
          <a:xfrm>
            <a:off x="4716557" y="5947001"/>
            <a:ext cx="292567" cy="274281"/>
          </a:xfrm>
          <a:prstGeom prst="rect">
            <a:avLst/>
          </a:prstGeom>
        </p:spPr>
      </p:pic>
      <p:sp>
        <p:nvSpPr>
          <p:cNvPr id="12" name="Rectangle 11">
            <a:extLst>
              <a:ext uri="{FF2B5EF4-FFF2-40B4-BE49-F238E27FC236}">
                <a16:creationId xmlns:a16="http://schemas.microsoft.com/office/drawing/2014/main" id="{1DAB3411-B93F-496B-ADBA-84CB0F09EE14}"/>
              </a:ext>
            </a:extLst>
          </p:cNvPr>
          <p:cNvSpPr/>
          <p:nvPr/>
        </p:nvSpPr>
        <p:spPr bwMode="auto">
          <a:xfrm>
            <a:off x="1366136" y="5422560"/>
            <a:ext cx="2336316" cy="101913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85EF05-08E7-4A76-A958-C39CC4A9F2F2}"/>
              </a:ext>
            </a:extLst>
          </p:cNvPr>
          <p:cNvSpPr/>
          <p:nvPr/>
        </p:nvSpPr>
        <p:spPr bwMode="auto">
          <a:xfrm>
            <a:off x="6589067" y="5422559"/>
            <a:ext cx="4429769" cy="101913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56416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par>
                                <p:cTn id="8" presetID="21" presetClass="entr" presetSubtype="1" fill="hold" grpId="0" nodeType="withEffect">
                                  <p:stCondLst>
                                    <p:cond delay="500"/>
                                  </p:stCondLst>
                                  <p:childTnLst>
                                    <p:set>
                                      <p:cBhvr>
                                        <p:cTn id="9" dur="1" fill="hold">
                                          <p:stCondLst>
                                            <p:cond delay="0"/>
                                          </p:stCondLst>
                                        </p:cTn>
                                        <p:tgtEl>
                                          <p:spTgt spid="18"/>
                                        </p:tgtEl>
                                        <p:attrNameLst>
                                          <p:attrName>style.visibility</p:attrName>
                                        </p:attrNameLst>
                                      </p:cBhvr>
                                      <p:to>
                                        <p:strVal val="visible"/>
                                      </p:to>
                                    </p:set>
                                    <p:animEffect transition="in" filter="wheel(1)">
                                      <p:cBhvr>
                                        <p:cTn id="1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a:extLst>
              <a:ext uri="{FF2B5EF4-FFF2-40B4-BE49-F238E27FC236}">
                <a16:creationId xmlns:a16="http://schemas.microsoft.com/office/drawing/2014/main" id="{5F0951A1-1CA6-4BC2-8C35-DBF4668F9F78}"/>
              </a:ext>
            </a:extLst>
          </p:cNvPr>
          <p:cNvSpPr txBox="1">
            <a:spLocks/>
          </p:cNvSpPr>
          <p:nvPr/>
        </p:nvSpPr>
        <p:spPr>
          <a:xfrm>
            <a:off x="656426" y="725294"/>
            <a:ext cx="11123622" cy="1095567"/>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6000" b="0" i="0" u="none" strike="noStrike" kern="0" cap="none" spc="-102" normalizeH="0" baseline="0" noProof="0" dirty="0">
                <a:ln w="3175">
                  <a:noFill/>
                </a:ln>
                <a:solidFill>
                  <a:srgbClr val="353535"/>
                </a:solidFill>
                <a:effectLst/>
                <a:uLnTx/>
                <a:uFillTx/>
                <a:latin typeface="Segoe UI Semibold" panose="020B0702040204020203" pitchFamily="34" charset="0"/>
                <a:ea typeface="+mn-ea"/>
                <a:cs typeface="Segoe UI Semibold" panose="020B0702040204020203" pitchFamily="34" charset="0"/>
              </a:rPr>
              <a:t>Business Application Platform</a:t>
            </a:r>
          </a:p>
        </p:txBody>
      </p:sp>
      <p:sp>
        <p:nvSpPr>
          <p:cNvPr id="40" name="Rectangle 39">
            <a:extLst>
              <a:ext uri="{FF2B5EF4-FFF2-40B4-BE49-F238E27FC236}">
                <a16:creationId xmlns:a16="http://schemas.microsoft.com/office/drawing/2014/main" id="{52CE0A18-E410-4F70-A8AB-7CDAD509CF58}"/>
              </a:ext>
            </a:extLst>
          </p:cNvPr>
          <p:cNvSpPr/>
          <p:nvPr/>
        </p:nvSpPr>
        <p:spPr bwMode="auto">
          <a:xfrm>
            <a:off x="0" y="2632130"/>
            <a:ext cx="12436476" cy="436239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A6892154-FC72-4E2C-81FC-08918FF8E818}"/>
              </a:ext>
            </a:extLst>
          </p:cNvPr>
          <p:cNvGrpSpPr/>
          <p:nvPr/>
        </p:nvGrpSpPr>
        <p:grpSpPr>
          <a:xfrm>
            <a:off x="4555294" y="5184648"/>
            <a:ext cx="3325886" cy="1200090"/>
            <a:chOff x="7368376" y="5777388"/>
            <a:chExt cx="2485762" cy="896945"/>
          </a:xfrm>
        </p:grpSpPr>
        <p:pic>
          <p:nvPicPr>
            <p:cNvPr id="53" name="Picture 52">
              <a:extLst>
                <a:ext uri="{FF2B5EF4-FFF2-40B4-BE49-F238E27FC236}">
                  <a16:creationId xmlns:a16="http://schemas.microsoft.com/office/drawing/2014/main" id="{CA3F2487-72B8-4B4A-BCB4-B6699423EA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2024" y="5801417"/>
              <a:ext cx="349314" cy="453132"/>
            </a:xfrm>
            <a:prstGeom prst="rect">
              <a:avLst/>
            </a:prstGeom>
          </p:spPr>
        </p:pic>
        <p:pic>
          <p:nvPicPr>
            <p:cNvPr id="54" name="Picture 53">
              <a:extLst>
                <a:ext uri="{FF2B5EF4-FFF2-40B4-BE49-F238E27FC236}">
                  <a16:creationId xmlns:a16="http://schemas.microsoft.com/office/drawing/2014/main" id="{ED2AB701-E5BD-4B5B-AD5A-E6A96FE652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32722" y="5777388"/>
              <a:ext cx="449399" cy="501189"/>
            </a:xfrm>
            <a:prstGeom prst="rect">
              <a:avLst/>
            </a:prstGeom>
          </p:spPr>
        </p:pic>
        <p:sp>
          <p:nvSpPr>
            <p:cNvPr id="55" name="TextBox 54">
              <a:extLst>
                <a:ext uri="{FF2B5EF4-FFF2-40B4-BE49-F238E27FC236}">
                  <a16:creationId xmlns:a16="http://schemas.microsoft.com/office/drawing/2014/main" id="{C15A56E8-53B6-41CA-834B-AAE88BB173AD}"/>
                </a:ext>
              </a:extLst>
            </p:cNvPr>
            <p:cNvSpPr txBox="1"/>
            <p:nvPr/>
          </p:nvSpPr>
          <p:spPr>
            <a:xfrm>
              <a:off x="7368376" y="6283279"/>
              <a:ext cx="876612" cy="391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Common </a:t>
              </a:r>
              <a:b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Data Service</a:t>
              </a:r>
            </a:p>
          </p:txBody>
        </p:sp>
        <p:sp>
          <p:nvSpPr>
            <p:cNvPr id="56" name="TextBox 55">
              <a:extLst>
                <a:ext uri="{FF2B5EF4-FFF2-40B4-BE49-F238E27FC236}">
                  <a16:creationId xmlns:a16="http://schemas.microsoft.com/office/drawing/2014/main" id="{F5BFD40B-B7FA-4678-A5A3-636E9FB61DC8}"/>
                </a:ext>
              </a:extLst>
            </p:cNvPr>
            <p:cNvSpPr txBox="1"/>
            <p:nvPr/>
          </p:nvSpPr>
          <p:spPr>
            <a:xfrm>
              <a:off x="9004602" y="6283278"/>
              <a:ext cx="849536" cy="391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Connectors </a:t>
              </a:r>
              <a:b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gateways</a:t>
              </a:r>
            </a:p>
          </p:txBody>
        </p:sp>
      </p:grpSp>
      <p:grpSp>
        <p:nvGrpSpPr>
          <p:cNvPr id="3" name="Group 2">
            <a:extLst>
              <a:ext uri="{FF2B5EF4-FFF2-40B4-BE49-F238E27FC236}">
                <a16:creationId xmlns:a16="http://schemas.microsoft.com/office/drawing/2014/main" id="{46FA3109-ABFB-45D9-9811-3BDA0BFD1B7A}"/>
              </a:ext>
            </a:extLst>
          </p:cNvPr>
          <p:cNvGrpSpPr/>
          <p:nvPr/>
        </p:nvGrpSpPr>
        <p:grpSpPr>
          <a:xfrm>
            <a:off x="2610617" y="3529584"/>
            <a:ext cx="7215240" cy="1353176"/>
            <a:chOff x="2610618" y="3546409"/>
            <a:chExt cx="7215240" cy="1353176"/>
          </a:xfrm>
        </p:grpSpPr>
        <p:grpSp>
          <p:nvGrpSpPr>
            <p:cNvPr id="19" name="Group 18">
              <a:extLst>
                <a:ext uri="{FF2B5EF4-FFF2-40B4-BE49-F238E27FC236}">
                  <a16:creationId xmlns:a16="http://schemas.microsoft.com/office/drawing/2014/main" id="{35F0E658-3DE4-4E02-95F7-F151CE3D498E}"/>
                </a:ext>
              </a:extLst>
            </p:cNvPr>
            <p:cNvGrpSpPr/>
            <p:nvPr/>
          </p:nvGrpSpPr>
          <p:grpSpPr>
            <a:xfrm>
              <a:off x="2610618" y="4488208"/>
              <a:ext cx="7215240" cy="411377"/>
              <a:chOff x="3929148" y="4764078"/>
              <a:chExt cx="4025663" cy="229523"/>
            </a:xfrm>
          </p:grpSpPr>
          <p:sp>
            <p:nvSpPr>
              <p:cNvPr id="20" name="TextBox 19">
                <a:extLst>
                  <a:ext uri="{FF2B5EF4-FFF2-40B4-BE49-F238E27FC236}">
                    <a16:creationId xmlns:a16="http://schemas.microsoft.com/office/drawing/2014/main" id="{B98D3BBD-2F83-463F-86E9-7C29C3D23FD1}"/>
                  </a:ext>
                </a:extLst>
              </p:cNvPr>
              <p:cNvSpPr txBox="1"/>
              <p:nvPr/>
            </p:nvSpPr>
            <p:spPr>
              <a:xfrm>
                <a:off x="3929148" y="4764078"/>
                <a:ext cx="593258" cy="2060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 BI</a:t>
                </a:r>
              </a:p>
            </p:txBody>
          </p:sp>
          <p:sp>
            <p:nvSpPr>
              <p:cNvPr id="21" name="TextBox 20">
                <a:extLst>
                  <a:ext uri="{FF2B5EF4-FFF2-40B4-BE49-F238E27FC236}">
                    <a16:creationId xmlns:a16="http://schemas.microsoft.com/office/drawing/2014/main" id="{58438DA3-19DD-415D-9E92-BF09F4486542}"/>
                  </a:ext>
                </a:extLst>
              </p:cNvPr>
              <p:cNvSpPr txBox="1"/>
              <p:nvPr/>
            </p:nvSpPr>
            <p:spPr>
              <a:xfrm>
                <a:off x="5516345" y="4778950"/>
                <a:ext cx="739758" cy="2060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PowerApps</a:t>
                </a:r>
              </a:p>
            </p:txBody>
          </p:sp>
          <p:sp>
            <p:nvSpPr>
              <p:cNvPr id="22" name="TextBox 21">
                <a:extLst>
                  <a:ext uri="{FF2B5EF4-FFF2-40B4-BE49-F238E27FC236}">
                    <a16:creationId xmlns:a16="http://schemas.microsoft.com/office/drawing/2014/main" id="{B3B6E7BE-971A-4CCC-88E9-000DDD9805BD}"/>
                  </a:ext>
                </a:extLst>
              </p:cNvPr>
              <p:cNvSpPr txBox="1"/>
              <p:nvPr/>
            </p:nvSpPr>
            <p:spPr>
              <a:xfrm>
                <a:off x="7016322" y="4787536"/>
                <a:ext cx="938489" cy="2060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Microsoft Flow</a:t>
                </a:r>
              </a:p>
            </p:txBody>
          </p:sp>
        </p:grpSp>
        <p:pic>
          <p:nvPicPr>
            <p:cNvPr id="24" name="Picture 23">
              <a:extLst>
                <a:ext uri="{FF2B5EF4-FFF2-40B4-BE49-F238E27FC236}">
                  <a16:creationId xmlns:a16="http://schemas.microsoft.com/office/drawing/2014/main" id="{1FC28CFF-7011-4601-8886-AFE743AB0392}"/>
                </a:ext>
              </a:extLst>
            </p:cNvPr>
            <p:cNvPicPr>
              <a:picLocks noChangeAspect="1"/>
            </p:cNvPicPr>
            <p:nvPr/>
          </p:nvPicPr>
          <p:blipFill>
            <a:blip r:embed="rId5" cstate="email">
              <a:lum bright="100000"/>
              <a:extLst>
                <a:ext uri="{28A0092B-C50C-407E-A947-70E740481C1C}">
                  <a14:useLocalDpi xmlns:a14="http://schemas.microsoft.com/office/drawing/2010/main"/>
                </a:ext>
              </a:extLst>
            </a:blip>
            <a:stretch>
              <a:fillRect/>
            </a:stretch>
          </p:blipFill>
          <p:spPr>
            <a:xfrm>
              <a:off x="2655581" y="3546409"/>
              <a:ext cx="1014984" cy="758079"/>
            </a:xfrm>
            <a:prstGeom prst="rect">
              <a:avLst/>
            </a:prstGeom>
          </p:spPr>
        </p:pic>
        <p:pic>
          <p:nvPicPr>
            <p:cNvPr id="25" name="Picture 24">
              <a:extLst>
                <a:ext uri="{FF2B5EF4-FFF2-40B4-BE49-F238E27FC236}">
                  <a16:creationId xmlns:a16="http://schemas.microsoft.com/office/drawing/2014/main" id="{2A0D1BC0-7038-4690-B200-DD0ADFBE68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29108" y="3546409"/>
              <a:ext cx="1014984" cy="763301"/>
            </a:xfrm>
            <a:prstGeom prst="rect">
              <a:avLst/>
            </a:prstGeom>
          </p:spPr>
        </p:pic>
        <p:pic>
          <p:nvPicPr>
            <p:cNvPr id="17" name="Picture 16">
              <a:extLst>
                <a:ext uri="{FF2B5EF4-FFF2-40B4-BE49-F238E27FC236}">
                  <a16:creationId xmlns:a16="http://schemas.microsoft.com/office/drawing/2014/main" id="{AD21B80E-4418-4DD0-B8B8-0D2EAA0A38A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70236" y="3546409"/>
              <a:ext cx="1016345" cy="763452"/>
            </a:xfrm>
            <a:prstGeom prst="rect">
              <a:avLst/>
            </a:prstGeom>
          </p:spPr>
        </p:pic>
      </p:grpSp>
    </p:spTree>
    <p:extLst>
      <p:ext uri="{BB962C8B-B14F-4D97-AF65-F5344CB8AC3E}">
        <p14:creationId xmlns:p14="http://schemas.microsoft.com/office/powerpoint/2010/main" val="35196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a:extLst>
              <a:ext uri="{FF2B5EF4-FFF2-40B4-BE49-F238E27FC236}">
                <a16:creationId xmlns:a16="http://schemas.microsoft.com/office/drawing/2014/main" id="{5F0951A1-1CA6-4BC2-8C35-DBF4668F9F78}"/>
              </a:ext>
            </a:extLst>
          </p:cNvPr>
          <p:cNvSpPr txBox="1">
            <a:spLocks/>
          </p:cNvSpPr>
          <p:nvPr/>
        </p:nvSpPr>
        <p:spPr>
          <a:xfrm>
            <a:off x="656426" y="948434"/>
            <a:ext cx="11123622" cy="1448658"/>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solidFill>
                  <a:srgbClr val="353535"/>
                </a:solidFill>
                <a:effectLst/>
                <a:uLnTx/>
                <a:uFillTx/>
                <a:latin typeface="Segoe UI Semilight" panose="020B0402040204020203" pitchFamily="34" charset="0"/>
                <a:ea typeface="+mn-ea"/>
                <a:cs typeface="Segoe UI Semilight" panose="020B0402040204020203" pitchFamily="34" charset="0"/>
              </a:rPr>
              <a:t>PowerApps</a:t>
            </a:r>
          </a:p>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3600" b="0" i="0" u="none" strike="noStrike" kern="0" cap="none" spc="-102" normalizeH="0" baseline="0" noProof="0" dirty="0">
                <a:ln w="3175">
                  <a:noFill/>
                </a:ln>
                <a:solidFill>
                  <a:srgbClr val="353535"/>
                </a:solidFill>
                <a:effectLst/>
                <a:uLnTx/>
                <a:uFillTx/>
                <a:latin typeface="Segoe UI Light"/>
                <a:ea typeface="+mn-ea"/>
                <a:cs typeface="Segoe UI Semilight" panose="020B0402040204020203" pitchFamily="34" charset="0"/>
              </a:rPr>
              <a:t>Business Application Platform</a:t>
            </a:r>
          </a:p>
        </p:txBody>
      </p:sp>
      <p:sp>
        <p:nvSpPr>
          <p:cNvPr id="40" name="Rectangle 39">
            <a:extLst>
              <a:ext uri="{FF2B5EF4-FFF2-40B4-BE49-F238E27FC236}">
                <a16:creationId xmlns:a16="http://schemas.microsoft.com/office/drawing/2014/main" id="{52CE0A18-E410-4F70-A8AB-7CDAD509CF58}"/>
              </a:ext>
            </a:extLst>
          </p:cNvPr>
          <p:cNvSpPr/>
          <p:nvPr/>
        </p:nvSpPr>
        <p:spPr bwMode="auto">
          <a:xfrm>
            <a:off x="0" y="2632130"/>
            <a:ext cx="12436476" cy="436239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A6892154-FC72-4E2C-81FC-08918FF8E818}"/>
              </a:ext>
            </a:extLst>
          </p:cNvPr>
          <p:cNvGrpSpPr/>
          <p:nvPr/>
        </p:nvGrpSpPr>
        <p:grpSpPr>
          <a:xfrm>
            <a:off x="4555294" y="5173662"/>
            <a:ext cx="3325886" cy="1200090"/>
            <a:chOff x="7368376" y="5777388"/>
            <a:chExt cx="2485762" cy="896945"/>
          </a:xfrm>
        </p:grpSpPr>
        <p:pic>
          <p:nvPicPr>
            <p:cNvPr id="53" name="Picture 52">
              <a:extLst>
                <a:ext uri="{FF2B5EF4-FFF2-40B4-BE49-F238E27FC236}">
                  <a16:creationId xmlns:a16="http://schemas.microsoft.com/office/drawing/2014/main" id="{CA3F2487-72B8-4B4A-BCB4-B6699423EA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2024" y="5801417"/>
              <a:ext cx="349314" cy="453132"/>
            </a:xfrm>
            <a:prstGeom prst="rect">
              <a:avLst/>
            </a:prstGeom>
          </p:spPr>
        </p:pic>
        <p:pic>
          <p:nvPicPr>
            <p:cNvPr id="54" name="Picture 53">
              <a:extLst>
                <a:ext uri="{FF2B5EF4-FFF2-40B4-BE49-F238E27FC236}">
                  <a16:creationId xmlns:a16="http://schemas.microsoft.com/office/drawing/2014/main" id="{ED2AB701-E5BD-4B5B-AD5A-E6A96FE652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32722" y="5777388"/>
              <a:ext cx="449399" cy="501189"/>
            </a:xfrm>
            <a:prstGeom prst="rect">
              <a:avLst/>
            </a:prstGeom>
          </p:spPr>
        </p:pic>
        <p:sp>
          <p:nvSpPr>
            <p:cNvPr id="55" name="TextBox 54">
              <a:extLst>
                <a:ext uri="{FF2B5EF4-FFF2-40B4-BE49-F238E27FC236}">
                  <a16:creationId xmlns:a16="http://schemas.microsoft.com/office/drawing/2014/main" id="{C15A56E8-53B6-41CA-834B-AAE88BB173AD}"/>
                </a:ext>
              </a:extLst>
            </p:cNvPr>
            <p:cNvSpPr txBox="1"/>
            <p:nvPr/>
          </p:nvSpPr>
          <p:spPr>
            <a:xfrm>
              <a:off x="7368376" y="6283279"/>
              <a:ext cx="876612" cy="391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t>
              </a:r>
              <a:b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Service</a:t>
              </a:r>
            </a:p>
          </p:txBody>
        </p:sp>
        <p:sp>
          <p:nvSpPr>
            <p:cNvPr id="56" name="TextBox 55">
              <a:extLst>
                <a:ext uri="{FF2B5EF4-FFF2-40B4-BE49-F238E27FC236}">
                  <a16:creationId xmlns:a16="http://schemas.microsoft.com/office/drawing/2014/main" id="{F5BFD40B-B7FA-4678-A5A3-636E9FB61DC8}"/>
                </a:ext>
              </a:extLst>
            </p:cNvPr>
            <p:cNvSpPr txBox="1"/>
            <p:nvPr/>
          </p:nvSpPr>
          <p:spPr>
            <a:xfrm>
              <a:off x="9004602" y="6283278"/>
              <a:ext cx="849536" cy="391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Connectors </a:t>
              </a:r>
              <a:b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gateways</a:t>
              </a:r>
            </a:p>
          </p:txBody>
        </p:sp>
      </p:grpSp>
      <p:grpSp>
        <p:nvGrpSpPr>
          <p:cNvPr id="2" name="Group 1">
            <a:extLst>
              <a:ext uri="{FF2B5EF4-FFF2-40B4-BE49-F238E27FC236}">
                <a16:creationId xmlns:a16="http://schemas.microsoft.com/office/drawing/2014/main" id="{64A0B400-CBE5-4C01-B102-98273890DD5C}"/>
              </a:ext>
            </a:extLst>
          </p:cNvPr>
          <p:cNvGrpSpPr/>
          <p:nvPr/>
        </p:nvGrpSpPr>
        <p:grpSpPr>
          <a:xfrm>
            <a:off x="2610617" y="3209625"/>
            <a:ext cx="7215240" cy="1670850"/>
            <a:chOff x="2660868" y="3228735"/>
            <a:chExt cx="7215240" cy="1670850"/>
          </a:xfrm>
        </p:grpSpPr>
        <p:grpSp>
          <p:nvGrpSpPr>
            <p:cNvPr id="19" name="Group 18">
              <a:extLst>
                <a:ext uri="{FF2B5EF4-FFF2-40B4-BE49-F238E27FC236}">
                  <a16:creationId xmlns:a16="http://schemas.microsoft.com/office/drawing/2014/main" id="{35F0E658-3DE4-4E02-95F7-F151CE3D498E}"/>
                </a:ext>
              </a:extLst>
            </p:cNvPr>
            <p:cNvGrpSpPr/>
            <p:nvPr/>
          </p:nvGrpSpPr>
          <p:grpSpPr>
            <a:xfrm>
              <a:off x="2660868" y="4488208"/>
              <a:ext cx="7215240" cy="411377"/>
              <a:chOff x="3929148" y="4764078"/>
              <a:chExt cx="4025663" cy="229523"/>
            </a:xfrm>
          </p:grpSpPr>
          <p:sp>
            <p:nvSpPr>
              <p:cNvPr id="20" name="TextBox 19">
                <a:extLst>
                  <a:ext uri="{FF2B5EF4-FFF2-40B4-BE49-F238E27FC236}">
                    <a16:creationId xmlns:a16="http://schemas.microsoft.com/office/drawing/2014/main" id="{B98D3BBD-2F83-463F-86E9-7C29C3D23FD1}"/>
                  </a:ext>
                </a:extLst>
              </p:cNvPr>
              <p:cNvSpPr txBox="1"/>
              <p:nvPr/>
            </p:nvSpPr>
            <p:spPr>
              <a:xfrm>
                <a:off x="3929148" y="4764078"/>
                <a:ext cx="593258" cy="2060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 BI</a:t>
                </a:r>
              </a:p>
            </p:txBody>
          </p:sp>
          <p:sp>
            <p:nvSpPr>
              <p:cNvPr id="21" name="TextBox 20">
                <a:extLst>
                  <a:ext uri="{FF2B5EF4-FFF2-40B4-BE49-F238E27FC236}">
                    <a16:creationId xmlns:a16="http://schemas.microsoft.com/office/drawing/2014/main" id="{58438DA3-19DD-415D-9E92-BF09F4486542}"/>
                  </a:ext>
                </a:extLst>
              </p:cNvPr>
              <p:cNvSpPr txBox="1"/>
              <p:nvPr/>
            </p:nvSpPr>
            <p:spPr>
              <a:xfrm>
                <a:off x="5493502" y="4778950"/>
                <a:ext cx="785443" cy="2060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PowerApps</a:t>
                </a:r>
              </a:p>
            </p:txBody>
          </p:sp>
          <p:sp>
            <p:nvSpPr>
              <p:cNvPr id="22" name="TextBox 21">
                <a:extLst>
                  <a:ext uri="{FF2B5EF4-FFF2-40B4-BE49-F238E27FC236}">
                    <a16:creationId xmlns:a16="http://schemas.microsoft.com/office/drawing/2014/main" id="{B3B6E7BE-971A-4CCC-88E9-000DDD9805BD}"/>
                  </a:ext>
                </a:extLst>
              </p:cNvPr>
              <p:cNvSpPr txBox="1"/>
              <p:nvPr/>
            </p:nvSpPr>
            <p:spPr>
              <a:xfrm>
                <a:off x="7016322" y="4787536"/>
                <a:ext cx="938489" cy="2060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Microsoft Flow</a:t>
                </a:r>
              </a:p>
            </p:txBody>
          </p:sp>
        </p:grpSp>
        <p:pic>
          <p:nvPicPr>
            <p:cNvPr id="23" name="Picture 22">
              <a:extLst>
                <a:ext uri="{FF2B5EF4-FFF2-40B4-BE49-F238E27FC236}">
                  <a16:creationId xmlns:a16="http://schemas.microsoft.com/office/drawing/2014/main" id="{3D206BD9-08FC-46EF-95F7-7158ABF1F102}"/>
                </a:ext>
              </a:extLst>
            </p:cNvPr>
            <p:cNvPicPr>
              <a:picLocks noChangeAspect="1"/>
            </p:cNvPicPr>
            <p:nvPr/>
          </p:nvPicPr>
          <p:blipFill>
            <a:blip r:embed="rId5"/>
            <a:stretch>
              <a:fillRect/>
            </a:stretch>
          </p:blipFill>
          <p:spPr>
            <a:xfrm>
              <a:off x="5612210" y="3228735"/>
              <a:ext cx="1075753" cy="1075753"/>
            </a:xfrm>
            <a:prstGeom prst="rect">
              <a:avLst/>
            </a:prstGeom>
          </p:spPr>
        </p:pic>
        <p:pic>
          <p:nvPicPr>
            <p:cNvPr id="24" name="Picture 23">
              <a:extLst>
                <a:ext uri="{FF2B5EF4-FFF2-40B4-BE49-F238E27FC236}">
                  <a16:creationId xmlns:a16="http://schemas.microsoft.com/office/drawing/2014/main" id="{1FC28CFF-7011-4601-8886-AFE743AB0392}"/>
                </a:ext>
              </a:extLst>
            </p:cNvPr>
            <p:cNvPicPr>
              <a:picLocks noChangeAspect="1"/>
            </p:cNvPicPr>
            <p:nvPr/>
          </p:nvPicPr>
          <p:blipFill>
            <a:blip r:embed="rId6" cstate="email">
              <a:lum bright="100000"/>
              <a:extLst>
                <a:ext uri="{28A0092B-C50C-407E-A947-70E740481C1C}">
                  <a14:useLocalDpi xmlns:a14="http://schemas.microsoft.com/office/drawing/2010/main"/>
                </a:ext>
              </a:extLst>
            </a:blip>
            <a:stretch>
              <a:fillRect/>
            </a:stretch>
          </p:blipFill>
          <p:spPr>
            <a:xfrm>
              <a:off x="2705831" y="3546409"/>
              <a:ext cx="1014984" cy="758079"/>
            </a:xfrm>
            <a:prstGeom prst="rect">
              <a:avLst/>
            </a:prstGeom>
          </p:spPr>
        </p:pic>
        <p:pic>
          <p:nvPicPr>
            <p:cNvPr id="25" name="Picture 24">
              <a:extLst>
                <a:ext uri="{FF2B5EF4-FFF2-40B4-BE49-F238E27FC236}">
                  <a16:creationId xmlns:a16="http://schemas.microsoft.com/office/drawing/2014/main" id="{2A0D1BC0-7038-4690-B200-DD0ADFBE68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79358" y="3546409"/>
              <a:ext cx="1014984" cy="763301"/>
            </a:xfrm>
            <a:prstGeom prst="rect">
              <a:avLst/>
            </a:prstGeom>
          </p:spPr>
        </p:pic>
      </p:grpSp>
    </p:spTree>
    <p:extLst>
      <p:ext uri="{BB962C8B-B14F-4D97-AF65-F5344CB8AC3E}">
        <p14:creationId xmlns:p14="http://schemas.microsoft.com/office/powerpoint/2010/main" val="390989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12837" y="2506660"/>
            <a:ext cx="2793286" cy="4022706"/>
            <a:chOff x="1079815" y="2506662"/>
            <a:chExt cx="2793286" cy="4022706"/>
          </a:xfrm>
        </p:grpSpPr>
        <p:sp>
          <p:nvSpPr>
            <p:cNvPr id="3" name="TextBox 2"/>
            <p:cNvSpPr txBox="1"/>
            <p:nvPr/>
          </p:nvSpPr>
          <p:spPr>
            <a:xfrm>
              <a:off x="1079815" y="5021263"/>
              <a:ext cx="2793286" cy="150810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Connect</a:t>
              </a:r>
              <a:r>
                <a:rPr kumimoji="0" lang="en-US" sz="2000" b="1"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a:t>
              </a: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to data &amp; systems you’re already using; create the data you need</a:t>
              </a:r>
              <a:br>
                <a:rPr kumimoji="0" lang="en-US" sz="18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br>
              <a:endParaRPr kumimoji="0" lang="en-US" sz="12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rotWithShape="1">
            <a:blip r:embed="rId3"/>
            <a:srcRect l="4083" r="70973" b="30713"/>
            <a:stretch/>
          </p:blipFill>
          <p:spPr>
            <a:xfrm>
              <a:off x="1079815" y="2506662"/>
              <a:ext cx="2793286" cy="2512441"/>
            </a:xfrm>
            <a:prstGeom prst="rect">
              <a:avLst/>
            </a:prstGeom>
          </p:spPr>
        </p:pic>
      </p:grpSp>
      <p:grpSp>
        <p:nvGrpSpPr>
          <p:cNvPr id="14" name="Group 13"/>
          <p:cNvGrpSpPr/>
          <p:nvPr/>
        </p:nvGrpSpPr>
        <p:grpSpPr>
          <a:xfrm>
            <a:off x="4679515" y="2506661"/>
            <a:ext cx="2834122" cy="3807264"/>
            <a:chOff x="4679515" y="2506661"/>
            <a:chExt cx="2834122" cy="3807264"/>
          </a:xfrm>
        </p:grpSpPr>
        <p:sp>
          <p:nvSpPr>
            <p:cNvPr id="5" name="TextBox 4"/>
            <p:cNvSpPr txBox="1"/>
            <p:nvPr/>
          </p:nvSpPr>
          <p:spPr>
            <a:xfrm>
              <a:off x="4679515" y="5021263"/>
              <a:ext cx="2834122" cy="129266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Create</a:t>
              </a:r>
              <a:r>
                <a:rPr kumimoji="0" lang="en-US" sz="2000" b="1"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a:t>
              </a: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apps, forms, and workflows without writing code</a:t>
              </a:r>
              <a:br>
                <a:rPr kumimoji="0" lang="en-US" sz="18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br>
              <a:endParaRPr kumimoji="0" lang="en-US" sz="18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p:cNvPicPr>
              <a:picLocks noChangeAspect="1"/>
            </p:cNvPicPr>
            <p:nvPr/>
          </p:nvPicPr>
          <p:blipFill rotWithShape="1">
            <a:blip r:embed="rId3"/>
            <a:srcRect l="36624" r="38432" b="30713"/>
            <a:stretch/>
          </p:blipFill>
          <p:spPr>
            <a:xfrm>
              <a:off x="4720351" y="2506661"/>
              <a:ext cx="2793286" cy="2512441"/>
            </a:xfrm>
            <a:prstGeom prst="rect">
              <a:avLst/>
            </a:prstGeom>
          </p:spPr>
        </p:pic>
      </p:grpSp>
      <p:grpSp>
        <p:nvGrpSpPr>
          <p:cNvPr id="16" name="Group 15"/>
          <p:cNvGrpSpPr/>
          <p:nvPr/>
        </p:nvGrpSpPr>
        <p:grpSpPr>
          <a:xfrm>
            <a:off x="8320051" y="2506660"/>
            <a:ext cx="2793286" cy="3499487"/>
            <a:chOff x="8320051" y="2506660"/>
            <a:chExt cx="2793286" cy="3499487"/>
          </a:xfrm>
        </p:grpSpPr>
        <p:sp>
          <p:nvSpPr>
            <p:cNvPr id="6" name="TextBox 5"/>
            <p:cNvSpPr txBox="1"/>
            <p:nvPr/>
          </p:nvSpPr>
          <p:spPr>
            <a:xfrm>
              <a:off x="8566951" y="5021262"/>
              <a:ext cx="2299486" cy="98488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Use</a:t>
              </a:r>
              <a:r>
                <a:rPr kumimoji="0" lang="en-US" sz="2000" b="1"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a:t>
              </a: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apps on web and mobile</a:t>
              </a:r>
              <a:br>
                <a:rPr kumimoji="0" lang="en-US" sz="18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br>
              <a:endParaRPr kumimoji="0" lang="en-US" sz="18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endParaRPr>
            </a:p>
          </p:txBody>
        </p:sp>
        <p:pic>
          <p:nvPicPr>
            <p:cNvPr id="13" name="Picture 12"/>
            <p:cNvPicPr>
              <a:picLocks noChangeAspect="1"/>
            </p:cNvPicPr>
            <p:nvPr/>
          </p:nvPicPr>
          <p:blipFill rotWithShape="1">
            <a:blip r:embed="rId3"/>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808037" y="906462"/>
            <a:ext cx="11145358" cy="115967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346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Microsoft </a:t>
            </a:r>
            <a:r>
              <a:rPr kumimoji="0" lang="en-US" sz="3468" b="1" i="0" u="none" strike="noStrike" kern="1200" cap="none" spc="0" normalizeH="0" baseline="0" noProof="0" dirty="0">
                <a:ln>
                  <a:noFill/>
                </a:ln>
                <a:solidFill>
                  <a:srgbClr val="7030A0"/>
                </a:solidFill>
                <a:effectLst/>
                <a:uLnTx/>
                <a:uFillTx/>
                <a:latin typeface="Segoe UI Semilight" panose="020B0402040204020203" pitchFamily="34" charset="0"/>
                <a:ea typeface="+mn-ea"/>
                <a:cs typeface="Segoe UI Semilight" panose="020B0402040204020203" pitchFamily="34" charset="0"/>
              </a:rPr>
              <a:t>PowerApps</a:t>
            </a:r>
            <a:r>
              <a:rPr kumimoji="0" lang="en-US" sz="346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helps </a:t>
            </a:r>
            <a:r>
              <a:rPr kumimoji="0" lang="en-US" sz="3468"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business-power-users</a:t>
            </a:r>
            <a:r>
              <a:rPr kumimoji="0" lang="en-US" sz="3468" b="0" i="0" u="none" strike="noStrike" kern="1200" cap="none" spc="0" normalizeH="0" baseline="0" noProof="0" dirty="0">
                <a:ln>
                  <a:noFill/>
                </a:ln>
                <a:solidFill>
                  <a:srgbClr val="00BCF2"/>
                </a:solidFill>
                <a:effectLst/>
                <a:uLnTx/>
                <a:uFillTx/>
                <a:latin typeface="Segoe UI Semilight" panose="020B0402040204020203" pitchFamily="34" charset="0"/>
                <a:ea typeface="+mn-ea"/>
                <a:cs typeface="Segoe UI Semilight" panose="020B0402040204020203" pitchFamily="34" charset="0"/>
              </a:rPr>
              <a:t> </a:t>
            </a:r>
            <a:r>
              <a:rPr kumimoji="0" lang="en-US" sz="3468"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to create and use custom business apps across platforms</a:t>
            </a:r>
          </a:p>
        </p:txBody>
      </p:sp>
    </p:spTree>
    <p:extLst>
      <p:ext uri="{BB962C8B-B14F-4D97-AF65-F5344CB8AC3E}">
        <p14:creationId xmlns:p14="http://schemas.microsoft.com/office/powerpoint/2010/main" val="270749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BF47C-DE7C-4B92-A871-E6D2E8DEA41C}"/>
              </a:ext>
            </a:extLst>
          </p:cNvPr>
          <p:cNvSpPr/>
          <p:nvPr/>
        </p:nvSpPr>
        <p:spPr bwMode="auto">
          <a:xfrm>
            <a:off x="-40373" y="1"/>
            <a:ext cx="4937293" cy="6994525"/>
          </a:xfrm>
          <a:prstGeom prst="rect">
            <a:avLst/>
          </a:prstGeom>
          <a:solidFill>
            <a:schemeClr val="tx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74320" y="274320"/>
            <a:ext cx="4343717" cy="177514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Easy Authoring</a:t>
            </a:r>
          </a:p>
        </p:txBody>
      </p:sp>
      <p:sp>
        <p:nvSpPr>
          <p:cNvPr id="11" name="Rectangle 10"/>
          <p:cNvSpPr/>
          <p:nvPr/>
        </p:nvSpPr>
        <p:spPr>
          <a:xfrm>
            <a:off x="274320" y="1461930"/>
            <a:ext cx="4110527" cy="2398870"/>
          </a:xfrm>
          <a:prstGeom prst="rect">
            <a:avLst/>
          </a:prstGeom>
        </p:spPr>
        <p:txBody>
          <a:bodyPr wrap="square" tIns="146283" bIns="146283" anchor="t" anchorCtr="0">
            <a:noAutofit/>
          </a:bodyPr>
          <a:lstStyle/>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Truly WYSIWYG – full control over user experience, use it as you build it</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Create app logic with familiar Excel-like expressions</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Mash up data from multiple sources right at the app level</a:t>
            </a:r>
          </a:p>
        </p:txBody>
      </p:sp>
      <p:pic>
        <p:nvPicPr>
          <p:cNvPr id="13" name="Picture 12" descr="A screenshot of a cell phone&#10;&#10;Description generated with very high confidence">
            <a:extLst>
              <a:ext uri="{FF2B5EF4-FFF2-40B4-BE49-F238E27FC236}">
                <a16:creationId xmlns:a16="http://schemas.microsoft.com/office/drawing/2014/main" id="{48612DC4-086D-44DE-ADDB-2F5B75A28FF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24681" y="1430799"/>
            <a:ext cx="5750586" cy="3921798"/>
          </a:xfrm>
          <a:prstGeom prst="rect">
            <a:avLst/>
          </a:prstGeom>
        </p:spPr>
      </p:pic>
      <p:grpSp>
        <p:nvGrpSpPr>
          <p:cNvPr id="5" name="Group 4">
            <a:extLst>
              <a:ext uri="{FF2B5EF4-FFF2-40B4-BE49-F238E27FC236}">
                <a16:creationId xmlns:a16="http://schemas.microsoft.com/office/drawing/2014/main" id="{D224A76A-4E99-41D2-AE13-C4C7F9E20E2A}"/>
              </a:ext>
            </a:extLst>
          </p:cNvPr>
          <p:cNvGrpSpPr/>
          <p:nvPr/>
        </p:nvGrpSpPr>
        <p:grpSpPr>
          <a:xfrm>
            <a:off x="5363035" y="995680"/>
            <a:ext cx="6673879" cy="4676941"/>
            <a:chOff x="5363035" y="995680"/>
            <a:chExt cx="6673879" cy="4676941"/>
          </a:xfrm>
        </p:grpSpPr>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63035" y="995680"/>
              <a:ext cx="6673879" cy="4676941"/>
            </a:xfrm>
            <a:prstGeom prst="rect">
              <a:avLst/>
            </a:prstGeom>
          </p:spPr>
        </p:pic>
        <p:pic>
          <p:nvPicPr>
            <p:cNvPr id="4" name="Picture 3">
              <a:extLst>
                <a:ext uri="{FF2B5EF4-FFF2-40B4-BE49-F238E27FC236}">
                  <a16:creationId xmlns:a16="http://schemas.microsoft.com/office/drawing/2014/main" id="{6B8EF01C-03E5-4BB8-A698-6A0B398F044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161" y="1410479"/>
              <a:ext cx="5728139" cy="3821921"/>
            </a:xfrm>
            <a:prstGeom prst="rect">
              <a:avLst/>
            </a:prstGeom>
          </p:spPr>
        </p:pic>
      </p:grpSp>
    </p:spTree>
    <p:extLst>
      <p:ext uri="{BB962C8B-B14F-4D97-AF65-F5344CB8AC3E}">
        <p14:creationId xmlns:p14="http://schemas.microsoft.com/office/powerpoint/2010/main" val="83329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E1CA03-F57B-4EF5-AA2C-CFDA3E46A083}"/>
              </a:ext>
            </a:extLst>
          </p:cNvPr>
          <p:cNvSpPr/>
          <p:nvPr/>
        </p:nvSpPr>
        <p:spPr bwMode="auto">
          <a:xfrm>
            <a:off x="-40373" y="1"/>
            <a:ext cx="4937293" cy="6994525"/>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313B40A7-162C-47BE-B437-9B79E369B20C}"/>
              </a:ext>
            </a:extLst>
          </p:cNvPr>
          <p:cNvSpPr/>
          <p:nvPr/>
        </p:nvSpPr>
        <p:spPr bwMode="auto">
          <a:xfrm>
            <a:off x="5374640" y="355600"/>
            <a:ext cx="6746240" cy="77114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Title 3"/>
          <p:cNvSpPr txBox="1">
            <a:spLocks/>
          </p:cNvSpPr>
          <p:nvPr/>
        </p:nvSpPr>
        <p:spPr>
          <a:xfrm>
            <a:off x="274320" y="274320"/>
            <a:ext cx="4343717" cy="177514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Connected data</a:t>
            </a:r>
          </a:p>
        </p:txBody>
      </p:sp>
      <p:sp>
        <p:nvSpPr>
          <p:cNvPr id="11" name="Rectangle 10"/>
          <p:cNvSpPr/>
          <p:nvPr/>
        </p:nvSpPr>
        <p:spPr>
          <a:xfrm>
            <a:off x="274320" y="1461930"/>
            <a:ext cx="4110527" cy="2398870"/>
          </a:xfrm>
          <a:prstGeom prst="rect">
            <a:avLst/>
          </a:prstGeom>
        </p:spPr>
        <p:txBody>
          <a:bodyPr wrap="square" tIns="146283" bIns="146283" anchor="t" anchorCtr="0">
            <a:noAutofit/>
          </a:bodyPr>
          <a:lstStyle/>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Common data service provides a rich platform + standard model that gets creators instantly productive</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Add 160+ connected data sources</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Add custom connectors and on-premises sources </a:t>
            </a:r>
          </a:p>
        </p:txBody>
      </p:sp>
      <p:grpSp>
        <p:nvGrpSpPr>
          <p:cNvPr id="6" name="Group 5">
            <a:extLst>
              <a:ext uri="{FF2B5EF4-FFF2-40B4-BE49-F238E27FC236}">
                <a16:creationId xmlns:a16="http://schemas.microsoft.com/office/drawing/2014/main" id="{58FE4F2E-A90A-4B9D-B25E-4A54F5CB26AA}"/>
              </a:ext>
            </a:extLst>
          </p:cNvPr>
          <p:cNvGrpSpPr/>
          <p:nvPr/>
        </p:nvGrpSpPr>
        <p:grpSpPr>
          <a:xfrm>
            <a:off x="5608637" y="144462"/>
            <a:ext cx="6104806" cy="7119687"/>
            <a:chOff x="5609674" y="557202"/>
            <a:chExt cx="6104806" cy="7119687"/>
          </a:xfrm>
        </p:grpSpPr>
        <p:pic>
          <p:nvPicPr>
            <p:cNvPr id="17" name="Picture 16">
              <a:extLst>
                <a:ext uri="{FF2B5EF4-FFF2-40B4-BE49-F238E27FC236}">
                  <a16:creationId xmlns:a16="http://schemas.microsoft.com/office/drawing/2014/main" id="{B9F27C89-3AB0-4083-8508-0AB87C5CD9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09675" y="557202"/>
              <a:ext cx="2030645" cy="1087901"/>
            </a:xfrm>
            <a:prstGeom prst="rect">
              <a:avLst/>
            </a:prstGeom>
          </p:spPr>
        </p:pic>
        <p:pic>
          <p:nvPicPr>
            <p:cNvPr id="18" name="Picture 17">
              <a:extLst>
                <a:ext uri="{FF2B5EF4-FFF2-40B4-BE49-F238E27FC236}">
                  <a16:creationId xmlns:a16="http://schemas.microsoft.com/office/drawing/2014/main" id="{43D8CCB8-DA49-4878-848F-24C78313EA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956" y="1645103"/>
              <a:ext cx="6102524" cy="2357793"/>
            </a:xfrm>
            <a:prstGeom prst="rect">
              <a:avLst/>
            </a:prstGeom>
          </p:spPr>
        </p:pic>
        <p:pic>
          <p:nvPicPr>
            <p:cNvPr id="19" name="Picture 18">
              <a:extLst>
                <a:ext uri="{FF2B5EF4-FFF2-40B4-BE49-F238E27FC236}">
                  <a16:creationId xmlns:a16="http://schemas.microsoft.com/office/drawing/2014/main" id="{BC9E1F42-798B-4C85-80E4-28ADAD3840A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754241" y="562451"/>
              <a:ext cx="3960239" cy="1115516"/>
            </a:xfrm>
            <a:prstGeom prst="rect">
              <a:avLst/>
            </a:prstGeom>
          </p:spPr>
        </p:pic>
        <p:grpSp>
          <p:nvGrpSpPr>
            <p:cNvPr id="2" name="Group 1">
              <a:extLst>
                <a:ext uri="{FF2B5EF4-FFF2-40B4-BE49-F238E27FC236}">
                  <a16:creationId xmlns:a16="http://schemas.microsoft.com/office/drawing/2014/main" id="{35B30A4F-3955-4F01-A5CE-E97A2EC20F5E}"/>
                </a:ext>
              </a:extLst>
            </p:cNvPr>
            <p:cNvGrpSpPr/>
            <p:nvPr/>
          </p:nvGrpSpPr>
          <p:grpSpPr>
            <a:xfrm>
              <a:off x="5609674" y="4158252"/>
              <a:ext cx="6104805" cy="3518637"/>
              <a:chOff x="1020762" y="260350"/>
              <a:chExt cx="10851938" cy="6254750"/>
            </a:xfrm>
          </p:grpSpPr>
          <p:pic>
            <p:nvPicPr>
              <p:cNvPr id="20" name="Picture 19">
                <a:extLst>
                  <a:ext uri="{FF2B5EF4-FFF2-40B4-BE49-F238E27FC236}">
                    <a16:creationId xmlns:a16="http://schemas.microsoft.com/office/drawing/2014/main" id="{C5ED8442-C3FC-4464-BB33-2D3274E83B9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3462" y="260350"/>
                <a:ext cx="2954338" cy="2182254"/>
              </a:xfrm>
              <a:prstGeom prst="rect">
                <a:avLst/>
              </a:prstGeom>
            </p:spPr>
          </p:pic>
          <p:pic>
            <p:nvPicPr>
              <p:cNvPr id="21" name="Picture 8">
                <a:extLst>
                  <a:ext uri="{FF2B5EF4-FFF2-40B4-BE49-F238E27FC236}">
                    <a16:creationId xmlns:a16="http://schemas.microsoft.com/office/drawing/2014/main" id="{7389181A-E162-4522-AA66-4454AA00D45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0762" y="2691654"/>
                <a:ext cx="10851938" cy="3823446"/>
              </a:xfrm>
              <a:prstGeom prst="rect">
                <a:avLst/>
              </a:prstGeom>
            </p:spPr>
          </p:pic>
          <p:pic>
            <p:nvPicPr>
              <p:cNvPr id="22" name="Picture 21">
                <a:extLst>
                  <a:ext uri="{FF2B5EF4-FFF2-40B4-BE49-F238E27FC236}">
                    <a16:creationId xmlns:a16="http://schemas.microsoft.com/office/drawing/2014/main" id="{172D5A0D-C0E9-47CE-AF54-30D6BA32A1D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71861" y="282121"/>
                <a:ext cx="7693568" cy="1992437"/>
              </a:xfrm>
              <a:prstGeom prst="rect">
                <a:avLst/>
              </a:prstGeom>
            </p:spPr>
          </p:pic>
        </p:grpSp>
      </p:grpSp>
    </p:spTree>
    <p:extLst>
      <p:ext uri="{BB962C8B-B14F-4D97-AF65-F5344CB8AC3E}">
        <p14:creationId xmlns:p14="http://schemas.microsoft.com/office/powerpoint/2010/main" val="216021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2759AF-06E0-4259-A283-16E9E7B0AAC8}"/>
              </a:ext>
            </a:extLst>
          </p:cNvPr>
          <p:cNvSpPr/>
          <p:nvPr/>
        </p:nvSpPr>
        <p:spPr bwMode="auto">
          <a:xfrm>
            <a:off x="-40373" y="1"/>
            <a:ext cx="4937293" cy="6994525"/>
          </a:xfrm>
          <a:prstGeom prst="rect">
            <a:avLst/>
          </a:prstGeom>
          <a:solidFill>
            <a:schemeClr val="tx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74320" y="274320"/>
            <a:ext cx="4343717" cy="177514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Cross-platform</a:t>
            </a:r>
          </a:p>
        </p:txBody>
      </p:sp>
      <p:sp>
        <p:nvSpPr>
          <p:cNvPr id="11" name="Rectangle 10"/>
          <p:cNvSpPr/>
          <p:nvPr/>
        </p:nvSpPr>
        <p:spPr>
          <a:xfrm>
            <a:off x="274320" y="1461930"/>
            <a:ext cx="4110527" cy="2398870"/>
          </a:xfrm>
          <a:prstGeom prst="rect">
            <a:avLst/>
          </a:prstGeom>
        </p:spPr>
        <p:txBody>
          <a:bodyPr wrap="square" tIns="146283" bIns="146283" anchor="t" anchorCtr="0">
            <a:noAutofit/>
          </a:bodyPr>
          <a:lstStyle/>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Publish instantly to iOS, Android, Windows, and the web</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Sharing apps is like sharing documents</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Manage across environments</a:t>
            </a:r>
          </a:p>
        </p:txBody>
      </p:sp>
      <p:pic>
        <p:nvPicPr>
          <p:cNvPr id="5" name="Picture 4">
            <a:extLst>
              <a:ext uri="{FF2B5EF4-FFF2-40B4-BE49-F238E27FC236}">
                <a16:creationId xmlns:a16="http://schemas.microsoft.com/office/drawing/2014/main" id="{0A075BC3-B533-4E59-AF13-ED5B557307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37293" y="-684707"/>
            <a:ext cx="7399815" cy="8172628"/>
          </a:xfrm>
          <a:prstGeom prst="rect">
            <a:avLst/>
          </a:prstGeom>
        </p:spPr>
      </p:pic>
    </p:spTree>
    <p:extLst>
      <p:ext uri="{BB962C8B-B14F-4D97-AF65-F5344CB8AC3E}">
        <p14:creationId xmlns:p14="http://schemas.microsoft.com/office/powerpoint/2010/main" val="85742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3E2BFC-C925-42BE-8C6D-A04EC36DBA6E}"/>
              </a:ext>
            </a:extLst>
          </p:cNvPr>
          <p:cNvSpPr/>
          <p:nvPr/>
        </p:nvSpPr>
        <p:spPr bwMode="auto">
          <a:xfrm>
            <a:off x="-40373" y="1"/>
            <a:ext cx="4937293" cy="6994525"/>
          </a:xfrm>
          <a:prstGeom prst="rect">
            <a:avLst/>
          </a:prstGeom>
          <a:solidFill>
            <a:schemeClr val="tx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74320" y="274320"/>
            <a:ext cx="4343717" cy="177514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FFFFFF"/>
                </a:solidFill>
                <a:effectLst/>
                <a:uLnTx/>
                <a:uFillTx/>
                <a:latin typeface="Segoe UI Light"/>
                <a:ea typeface="+mn-ea"/>
                <a:cs typeface="Segoe UI" pitchFamily="34" charset="0"/>
              </a:rPr>
              <a:t>Enterprise Ready</a:t>
            </a:r>
          </a:p>
        </p:txBody>
      </p:sp>
      <p:sp>
        <p:nvSpPr>
          <p:cNvPr id="11" name="Rectangle 10"/>
          <p:cNvSpPr/>
          <p:nvPr/>
        </p:nvSpPr>
        <p:spPr>
          <a:xfrm>
            <a:off x="274320" y="1461930"/>
            <a:ext cx="4110527" cy="1493993"/>
          </a:xfrm>
          <a:prstGeom prst="rect">
            <a:avLst/>
          </a:prstGeom>
        </p:spPr>
        <p:txBody>
          <a:bodyPr wrap="square" tIns="146283" bIns="146283" anchor="t" anchorCtr="0">
            <a:noAutofit/>
          </a:bodyPr>
          <a:lstStyle/>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Centrally view app telemetry and manage apps</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Set DLP policy on data and connectors</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Compliance with 13+ standards </a:t>
            </a:r>
            <a:r>
              <a:rPr kumimoji="0" lang="en-US" sz="1800" b="0" i="0" u="none" strike="noStrike" kern="0" cap="none" spc="-30" normalizeH="0" baseline="0" noProof="0" dirty="0" err="1">
                <a:ln>
                  <a:noFill/>
                </a:ln>
                <a:solidFill>
                  <a:srgbClr val="FFFFFF"/>
                </a:solidFill>
                <a:effectLst/>
                <a:uLnTx/>
                <a:uFillTx/>
                <a:latin typeface="Segoe UI"/>
                <a:ea typeface="+mn-ea"/>
                <a:cs typeface="Segoe UI Semibold" panose="020B0702040204020203" pitchFamily="34" charset="0"/>
              </a:rPr>
              <a:t>inc.</a:t>
            </a: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 HIPAA, EU Model Clauses &amp; SOC</a:t>
            </a:r>
          </a:p>
        </p:txBody>
      </p:sp>
      <p:grpSp>
        <p:nvGrpSpPr>
          <p:cNvPr id="10" name="Group 9"/>
          <p:cNvGrpSpPr/>
          <p:nvPr/>
        </p:nvGrpSpPr>
        <p:grpSpPr>
          <a:xfrm>
            <a:off x="4384847" y="663305"/>
            <a:ext cx="5955343" cy="4173403"/>
            <a:chOff x="5227637" y="-541339"/>
            <a:chExt cx="8475707" cy="5939631"/>
          </a:xfrm>
        </p:grpSpPr>
        <p:pic>
          <p:nvPicPr>
            <p:cNvPr id="15" name="Picture 14" descr="A screenshot of a cell phone&#10;&#10;Description generated with very high confidence">
              <a:extLst>
                <a:ext uri="{FF2B5EF4-FFF2-40B4-BE49-F238E27FC236}">
                  <a16:creationId xmlns:a16="http://schemas.microsoft.com/office/drawing/2014/main" id="{7EEF857E-9058-48DA-AAA5-5AFA0F9D0B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34046" y="-80169"/>
              <a:ext cx="7281325" cy="4949032"/>
            </a:xfrm>
            <a:prstGeom prst="rect">
              <a:avLst/>
            </a:prstGeom>
          </p:spPr>
        </p:pic>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7637" y="-541339"/>
              <a:ext cx="8475707" cy="5939631"/>
            </a:xfrm>
            <a:prstGeom prst="rect">
              <a:avLst/>
            </a:prstGeom>
          </p:spPr>
        </p:pic>
      </p:grpSp>
      <p:grpSp>
        <p:nvGrpSpPr>
          <p:cNvPr id="12" name="Group 11"/>
          <p:cNvGrpSpPr/>
          <p:nvPr/>
        </p:nvGrpSpPr>
        <p:grpSpPr>
          <a:xfrm>
            <a:off x="6228898" y="2430462"/>
            <a:ext cx="5858816" cy="4105759"/>
            <a:chOff x="579437" y="2167452"/>
            <a:chExt cx="6430410" cy="4506322"/>
          </a:xfrm>
        </p:grpSpPr>
        <p:pic>
          <p:nvPicPr>
            <p:cNvPr id="13" name="Picture 12" descr="A screenshot of a cell phone&#10;&#10;Description generated with very high confidence">
              <a:extLst>
                <a:ext uri="{FF2B5EF4-FFF2-40B4-BE49-F238E27FC236}">
                  <a16:creationId xmlns:a16="http://schemas.microsoft.com/office/drawing/2014/main" id="{48612DC4-086D-44DE-ADDB-2F5B75A28FF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24242" y="2518172"/>
              <a:ext cx="5540800" cy="3778727"/>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437" y="2167452"/>
              <a:ext cx="6430410" cy="4506322"/>
            </a:xfrm>
            <a:prstGeom prst="rect">
              <a:avLst/>
            </a:prstGeom>
          </p:spPr>
        </p:pic>
      </p:grpSp>
    </p:spTree>
    <p:extLst>
      <p:ext uri="{BB962C8B-B14F-4D97-AF65-F5344CB8AC3E}">
        <p14:creationId xmlns:p14="http://schemas.microsoft.com/office/powerpoint/2010/main" val="274763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4.14435E-6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2FAC9F-3AE7-4307-B038-121FEAFBFE80}"/>
              </a:ext>
            </a:extLst>
          </p:cNvPr>
          <p:cNvSpPr/>
          <p:nvPr/>
        </p:nvSpPr>
        <p:spPr bwMode="auto">
          <a:xfrm>
            <a:off x="-40373" y="1"/>
            <a:ext cx="4937293" cy="6994525"/>
          </a:xfrm>
          <a:prstGeom prst="rect">
            <a:avLst/>
          </a:prstGeom>
          <a:solidFill>
            <a:schemeClr val="tx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74320" y="274320"/>
            <a:ext cx="4343717" cy="177514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FFFFFF"/>
                </a:solidFill>
                <a:effectLst/>
                <a:uLnTx/>
                <a:uFillTx/>
                <a:latin typeface="Segoe UI Light"/>
                <a:ea typeface="+mn-ea"/>
                <a:cs typeface="Segoe UI" pitchFamily="34" charset="0"/>
              </a:rPr>
              <a:t>Pro developers welcome…</a:t>
            </a:r>
          </a:p>
        </p:txBody>
      </p:sp>
      <p:sp>
        <p:nvSpPr>
          <p:cNvPr id="11" name="Rectangle 10"/>
          <p:cNvSpPr/>
          <p:nvPr/>
        </p:nvSpPr>
        <p:spPr>
          <a:xfrm>
            <a:off x="274320" y="1857310"/>
            <a:ext cx="4110527" cy="1493993"/>
          </a:xfrm>
          <a:prstGeom prst="rect">
            <a:avLst/>
          </a:prstGeom>
        </p:spPr>
        <p:txBody>
          <a:bodyPr wrap="square" tIns="146283" bIns="146283" anchor="t" anchorCtr="0">
            <a:noAutofit/>
          </a:bodyPr>
          <a:lstStyle/>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a:ln>
                  <a:noFill/>
                </a:ln>
                <a:solidFill>
                  <a:srgbClr val="FFFFFF"/>
                </a:solidFill>
                <a:effectLst/>
                <a:uLnTx/>
                <a:uFillTx/>
                <a:latin typeface="Segoe UI"/>
                <a:ea typeface="+mn-ea"/>
                <a:cs typeface="Segoe UI Semibold" panose="020B0702040204020203" pitchFamily="34" charset="0"/>
              </a:rPr>
              <a:t>Build apps that go beyond what you get in the box</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a:ln>
                  <a:noFill/>
                </a:ln>
                <a:solidFill>
                  <a:srgbClr val="FFFFFF"/>
                </a:solidFill>
                <a:effectLst/>
                <a:uLnTx/>
                <a:uFillTx/>
                <a:latin typeface="Segoe UI"/>
                <a:ea typeface="+mn-ea"/>
                <a:cs typeface="Segoe UI Semibold" panose="020B0702040204020203" pitchFamily="34" charset="0"/>
              </a:rPr>
              <a:t>Build reusable custom app components &amp; connectors</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a:ln>
                  <a:noFill/>
                </a:ln>
                <a:solidFill>
                  <a:srgbClr val="FFFFFF"/>
                </a:solidFill>
                <a:effectLst/>
                <a:uLnTx/>
                <a:uFillTx/>
                <a:latin typeface="Segoe UI"/>
                <a:ea typeface="+mn-ea"/>
                <a:cs typeface="Segoe UI Semibold" panose="020B0702040204020203" pitchFamily="34" charset="0"/>
              </a:rPr>
              <a:t>Leverage the full power of Azure capabilities</a:t>
            </a:r>
          </a:p>
          <a:p>
            <a:pPr marL="0" marR="0" lvl="0" indent="0" algn="l" defTabSz="932216" rtl="0" eaLnBrk="1" fontAlgn="auto" latinLnBrk="0" hangingPunct="1">
              <a:lnSpc>
                <a:spcPct val="100000"/>
              </a:lnSpc>
              <a:spcBef>
                <a:spcPts val="0"/>
              </a:spcBef>
              <a:spcAft>
                <a:spcPts val="1800"/>
              </a:spcAft>
              <a:buClrTx/>
              <a:buSzTx/>
              <a:buFontTx/>
              <a:buNone/>
              <a:tabLst/>
              <a:defRPr/>
            </a:pPr>
            <a:endParaRPr kumimoji="0" lang="en-US" sz="1800" b="0" i="0" u="none" strike="noStrike" kern="0" cap="none" spc="-30"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17" name="Group 16"/>
          <p:cNvGrpSpPr/>
          <p:nvPr/>
        </p:nvGrpSpPr>
        <p:grpSpPr>
          <a:xfrm>
            <a:off x="4237037" y="990387"/>
            <a:ext cx="7848600" cy="5344085"/>
            <a:chOff x="3551237" y="1058862"/>
            <a:chExt cx="8382000" cy="5707275"/>
          </a:xfrm>
        </p:grpSpPr>
        <p:grpSp>
          <p:nvGrpSpPr>
            <p:cNvPr id="18" name="Group 17"/>
            <p:cNvGrpSpPr/>
            <p:nvPr/>
          </p:nvGrpSpPr>
          <p:grpSpPr>
            <a:xfrm>
              <a:off x="3551237" y="1058862"/>
              <a:ext cx="6874350" cy="4896804"/>
              <a:chOff x="3914417" y="-1379538"/>
              <a:chExt cx="8051052" cy="5735004"/>
            </a:xfrm>
          </p:grpSpPr>
          <p:pic>
            <p:nvPicPr>
              <p:cNvPr id="22" name="Picture 21" descr="A screenshot of a social media post&#10;&#10;Description generated with very high confidence">
                <a:extLst>
                  <a:ext uri="{FF2B5EF4-FFF2-40B4-BE49-F238E27FC236}">
                    <a16:creationId xmlns:a16="http://schemas.microsoft.com/office/drawing/2014/main" id="{B73DF401-EA4B-4050-8C12-B1ED568BB1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59110" y="-922338"/>
                <a:ext cx="6974895" cy="4991512"/>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14417" y="-1379538"/>
                <a:ext cx="8051052" cy="5735004"/>
              </a:xfrm>
              <a:prstGeom prst="rect">
                <a:avLst/>
              </a:prstGeom>
            </p:spPr>
          </p:pic>
        </p:grpSp>
        <p:grpSp>
          <p:nvGrpSpPr>
            <p:cNvPr id="19" name="Group 18"/>
            <p:cNvGrpSpPr/>
            <p:nvPr/>
          </p:nvGrpSpPr>
          <p:grpSpPr>
            <a:xfrm>
              <a:off x="5934163" y="2186199"/>
              <a:ext cx="5999074" cy="4579938"/>
              <a:chOff x="1899320" y="-160338"/>
              <a:chExt cx="7086600" cy="5410200"/>
            </a:xfrm>
          </p:grpSpPr>
          <p:pic>
            <p:nvPicPr>
              <p:cNvPr id="20" name="Picture 19" descr="A screenshot of a cell phone&#10;&#10;Description generated with very high confidence">
                <a:extLst>
                  <a:ext uri="{FF2B5EF4-FFF2-40B4-BE49-F238E27FC236}">
                    <a16:creationId xmlns:a16="http://schemas.microsoft.com/office/drawing/2014/main" id="{23902918-82E5-4AC7-AE27-4D46B39AB4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8237" y="274320"/>
                <a:ext cx="6065838" cy="4490561"/>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99320" y="-160338"/>
                <a:ext cx="7086600" cy="5410200"/>
              </a:xfrm>
              <a:prstGeom prst="rect">
                <a:avLst/>
              </a:prstGeom>
            </p:spPr>
          </p:pic>
        </p:grpSp>
      </p:grpSp>
    </p:spTree>
    <p:extLst>
      <p:ext uri="{BB962C8B-B14F-4D97-AF65-F5344CB8AC3E}">
        <p14:creationId xmlns:p14="http://schemas.microsoft.com/office/powerpoint/2010/main" val="245001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2.99591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a:extLst>
              <a:ext uri="{FF2B5EF4-FFF2-40B4-BE49-F238E27FC236}">
                <a16:creationId xmlns:a16="http://schemas.microsoft.com/office/drawing/2014/main" id="{5F0951A1-1CA6-4BC2-8C35-DBF4668F9F78}"/>
              </a:ext>
            </a:extLst>
          </p:cNvPr>
          <p:cNvSpPr txBox="1">
            <a:spLocks/>
          </p:cNvSpPr>
          <p:nvPr/>
        </p:nvSpPr>
        <p:spPr>
          <a:xfrm>
            <a:off x="656426" y="948434"/>
            <a:ext cx="11123622" cy="1448658"/>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solidFill>
                  <a:srgbClr val="353535"/>
                </a:solidFill>
                <a:effectLst/>
                <a:uLnTx/>
                <a:uFillTx/>
                <a:latin typeface="Segoe UI Semilight" panose="020B0402040204020203" pitchFamily="34" charset="0"/>
                <a:ea typeface="+mn-ea"/>
                <a:cs typeface="Segoe UI Semilight" panose="020B0402040204020203" pitchFamily="34" charset="0"/>
              </a:rPr>
              <a:t>Microsoft Flow</a:t>
            </a:r>
          </a:p>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3600" b="0" i="0" u="none" strike="noStrike" kern="0" cap="none" spc="-102" normalizeH="0" baseline="0" noProof="0" dirty="0">
                <a:ln w="3175">
                  <a:noFill/>
                </a:ln>
                <a:solidFill>
                  <a:srgbClr val="353535"/>
                </a:solidFill>
                <a:effectLst/>
                <a:uLnTx/>
                <a:uFillTx/>
                <a:latin typeface="Segoe UI Light"/>
                <a:ea typeface="+mn-ea"/>
                <a:cs typeface="Segoe UI Semilight" panose="020B0402040204020203" pitchFamily="34" charset="0"/>
              </a:rPr>
              <a:t>Business Application Platform</a:t>
            </a:r>
          </a:p>
        </p:txBody>
      </p:sp>
      <p:sp>
        <p:nvSpPr>
          <p:cNvPr id="40" name="Rectangle 39">
            <a:extLst>
              <a:ext uri="{FF2B5EF4-FFF2-40B4-BE49-F238E27FC236}">
                <a16:creationId xmlns:a16="http://schemas.microsoft.com/office/drawing/2014/main" id="{52CE0A18-E410-4F70-A8AB-7CDAD509CF58}"/>
              </a:ext>
            </a:extLst>
          </p:cNvPr>
          <p:cNvSpPr/>
          <p:nvPr/>
        </p:nvSpPr>
        <p:spPr bwMode="auto">
          <a:xfrm>
            <a:off x="0" y="2632130"/>
            <a:ext cx="12436476" cy="436239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A6892154-FC72-4E2C-81FC-08918FF8E818}"/>
              </a:ext>
            </a:extLst>
          </p:cNvPr>
          <p:cNvGrpSpPr/>
          <p:nvPr/>
        </p:nvGrpSpPr>
        <p:grpSpPr>
          <a:xfrm>
            <a:off x="4555294" y="5173662"/>
            <a:ext cx="3325886" cy="1200090"/>
            <a:chOff x="7368376" y="5777388"/>
            <a:chExt cx="2485762" cy="896945"/>
          </a:xfrm>
        </p:grpSpPr>
        <p:pic>
          <p:nvPicPr>
            <p:cNvPr id="53" name="Picture 52">
              <a:extLst>
                <a:ext uri="{FF2B5EF4-FFF2-40B4-BE49-F238E27FC236}">
                  <a16:creationId xmlns:a16="http://schemas.microsoft.com/office/drawing/2014/main" id="{CA3F2487-72B8-4B4A-BCB4-B6699423EA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2024" y="5801417"/>
              <a:ext cx="349314" cy="453132"/>
            </a:xfrm>
            <a:prstGeom prst="rect">
              <a:avLst/>
            </a:prstGeom>
          </p:spPr>
        </p:pic>
        <p:pic>
          <p:nvPicPr>
            <p:cNvPr id="54" name="Picture 53">
              <a:extLst>
                <a:ext uri="{FF2B5EF4-FFF2-40B4-BE49-F238E27FC236}">
                  <a16:creationId xmlns:a16="http://schemas.microsoft.com/office/drawing/2014/main" id="{ED2AB701-E5BD-4B5B-AD5A-E6A96FE652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32722" y="5777388"/>
              <a:ext cx="449399" cy="501189"/>
            </a:xfrm>
            <a:prstGeom prst="rect">
              <a:avLst/>
            </a:prstGeom>
          </p:spPr>
        </p:pic>
        <p:sp>
          <p:nvSpPr>
            <p:cNvPr id="55" name="TextBox 54">
              <a:extLst>
                <a:ext uri="{FF2B5EF4-FFF2-40B4-BE49-F238E27FC236}">
                  <a16:creationId xmlns:a16="http://schemas.microsoft.com/office/drawing/2014/main" id="{C15A56E8-53B6-41CA-834B-AAE88BB173AD}"/>
                </a:ext>
              </a:extLst>
            </p:cNvPr>
            <p:cNvSpPr txBox="1"/>
            <p:nvPr/>
          </p:nvSpPr>
          <p:spPr>
            <a:xfrm>
              <a:off x="7368376" y="6283279"/>
              <a:ext cx="876612" cy="391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t>
              </a:r>
              <a:b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Service</a:t>
              </a:r>
            </a:p>
          </p:txBody>
        </p:sp>
        <p:sp>
          <p:nvSpPr>
            <p:cNvPr id="56" name="TextBox 55">
              <a:extLst>
                <a:ext uri="{FF2B5EF4-FFF2-40B4-BE49-F238E27FC236}">
                  <a16:creationId xmlns:a16="http://schemas.microsoft.com/office/drawing/2014/main" id="{F5BFD40B-B7FA-4678-A5A3-636E9FB61DC8}"/>
                </a:ext>
              </a:extLst>
            </p:cNvPr>
            <p:cNvSpPr txBox="1"/>
            <p:nvPr/>
          </p:nvSpPr>
          <p:spPr>
            <a:xfrm>
              <a:off x="9004602" y="6283278"/>
              <a:ext cx="849536" cy="391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Connectors </a:t>
              </a:r>
              <a:b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gateways</a:t>
              </a:r>
            </a:p>
          </p:txBody>
        </p:sp>
      </p:grpSp>
      <p:grpSp>
        <p:nvGrpSpPr>
          <p:cNvPr id="2" name="Group 1">
            <a:extLst>
              <a:ext uri="{FF2B5EF4-FFF2-40B4-BE49-F238E27FC236}">
                <a16:creationId xmlns:a16="http://schemas.microsoft.com/office/drawing/2014/main" id="{64A0B400-CBE5-4C01-B102-98273890DD5C}"/>
              </a:ext>
            </a:extLst>
          </p:cNvPr>
          <p:cNvGrpSpPr/>
          <p:nvPr/>
        </p:nvGrpSpPr>
        <p:grpSpPr>
          <a:xfrm>
            <a:off x="2610617" y="3527299"/>
            <a:ext cx="7215240" cy="1353176"/>
            <a:chOff x="2660868" y="3546409"/>
            <a:chExt cx="7215240" cy="1353176"/>
          </a:xfrm>
        </p:grpSpPr>
        <p:grpSp>
          <p:nvGrpSpPr>
            <p:cNvPr id="19" name="Group 18">
              <a:extLst>
                <a:ext uri="{FF2B5EF4-FFF2-40B4-BE49-F238E27FC236}">
                  <a16:creationId xmlns:a16="http://schemas.microsoft.com/office/drawing/2014/main" id="{35F0E658-3DE4-4E02-95F7-F151CE3D498E}"/>
                </a:ext>
              </a:extLst>
            </p:cNvPr>
            <p:cNvGrpSpPr/>
            <p:nvPr/>
          </p:nvGrpSpPr>
          <p:grpSpPr>
            <a:xfrm>
              <a:off x="2660868" y="4488208"/>
              <a:ext cx="7215240" cy="411377"/>
              <a:chOff x="3929148" y="4764078"/>
              <a:chExt cx="4025663" cy="229523"/>
            </a:xfrm>
          </p:grpSpPr>
          <p:sp>
            <p:nvSpPr>
              <p:cNvPr id="20" name="TextBox 19">
                <a:extLst>
                  <a:ext uri="{FF2B5EF4-FFF2-40B4-BE49-F238E27FC236}">
                    <a16:creationId xmlns:a16="http://schemas.microsoft.com/office/drawing/2014/main" id="{B98D3BBD-2F83-463F-86E9-7C29C3D23FD1}"/>
                  </a:ext>
                </a:extLst>
              </p:cNvPr>
              <p:cNvSpPr txBox="1"/>
              <p:nvPr/>
            </p:nvSpPr>
            <p:spPr>
              <a:xfrm>
                <a:off x="3929148" y="4764078"/>
                <a:ext cx="593258" cy="2060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 BI</a:t>
                </a:r>
              </a:p>
            </p:txBody>
          </p:sp>
          <p:sp>
            <p:nvSpPr>
              <p:cNvPr id="21" name="TextBox 20">
                <a:extLst>
                  <a:ext uri="{FF2B5EF4-FFF2-40B4-BE49-F238E27FC236}">
                    <a16:creationId xmlns:a16="http://schemas.microsoft.com/office/drawing/2014/main" id="{58438DA3-19DD-415D-9E92-BF09F4486542}"/>
                  </a:ext>
                </a:extLst>
              </p:cNvPr>
              <p:cNvSpPr txBox="1"/>
              <p:nvPr/>
            </p:nvSpPr>
            <p:spPr>
              <a:xfrm>
                <a:off x="5493502" y="4778950"/>
                <a:ext cx="785443" cy="2060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Segoe UI" panose="020B0502040204020203" pitchFamily="34" charset="0"/>
                    <a:cs typeface="Segoe UI" panose="020B0502040204020203" pitchFamily="34" charset="0"/>
                  </a:defRPr>
                </a:lvl1pPr>
              </a:lstStyle>
              <a:p>
                <a:r>
                  <a:rPr lang="en-US" dirty="0"/>
                  <a:t>PowerApps</a:t>
                </a:r>
              </a:p>
            </p:txBody>
          </p:sp>
          <p:sp>
            <p:nvSpPr>
              <p:cNvPr id="22" name="TextBox 21">
                <a:extLst>
                  <a:ext uri="{FF2B5EF4-FFF2-40B4-BE49-F238E27FC236}">
                    <a16:creationId xmlns:a16="http://schemas.microsoft.com/office/drawing/2014/main" id="{B3B6E7BE-971A-4CCC-88E9-000DDD9805BD}"/>
                  </a:ext>
                </a:extLst>
              </p:cNvPr>
              <p:cNvSpPr txBox="1"/>
              <p:nvPr/>
            </p:nvSpPr>
            <p:spPr>
              <a:xfrm>
                <a:off x="7016322" y="4787536"/>
                <a:ext cx="938489" cy="206065"/>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b="1" i="0" u="none" strike="noStrike" cap="none" spc="0" normalizeH="0" baseline="0">
                    <a:ln>
                      <a:noFill/>
                    </a:ln>
                    <a:solidFill>
                      <a:srgbClr val="FFFF00"/>
                    </a:solidFill>
                    <a:effectLst/>
                    <a:uLnTx/>
                    <a:uFillTx/>
                    <a:latin typeface="Segoe UI" panose="020B0502040204020203" pitchFamily="34" charset="0"/>
                    <a:cs typeface="Segoe UI" panose="020B0502040204020203" pitchFamily="34" charset="0"/>
                  </a:defRPr>
                </a:lvl1pPr>
              </a:lstStyle>
              <a:p>
                <a:r>
                  <a:rPr lang="en-US" dirty="0"/>
                  <a:t>Microsoft Flow</a:t>
                </a:r>
              </a:p>
            </p:txBody>
          </p:sp>
        </p:grpSp>
        <p:pic>
          <p:nvPicPr>
            <p:cNvPr id="24" name="Picture 23">
              <a:extLst>
                <a:ext uri="{FF2B5EF4-FFF2-40B4-BE49-F238E27FC236}">
                  <a16:creationId xmlns:a16="http://schemas.microsoft.com/office/drawing/2014/main" id="{1FC28CFF-7011-4601-8886-AFE743AB0392}"/>
                </a:ext>
              </a:extLst>
            </p:cNvPr>
            <p:cNvPicPr>
              <a:picLocks noChangeAspect="1"/>
            </p:cNvPicPr>
            <p:nvPr/>
          </p:nvPicPr>
          <p:blipFill>
            <a:blip r:embed="rId5" cstate="email">
              <a:lum bright="100000"/>
              <a:extLst>
                <a:ext uri="{28A0092B-C50C-407E-A947-70E740481C1C}">
                  <a14:useLocalDpi xmlns:a14="http://schemas.microsoft.com/office/drawing/2010/main"/>
                </a:ext>
              </a:extLst>
            </a:blip>
            <a:stretch>
              <a:fillRect/>
            </a:stretch>
          </p:blipFill>
          <p:spPr>
            <a:xfrm>
              <a:off x="2705831" y="3546409"/>
              <a:ext cx="1014984" cy="758079"/>
            </a:xfrm>
            <a:prstGeom prst="rect">
              <a:avLst/>
            </a:prstGeom>
          </p:spPr>
        </p:pic>
      </p:grpSp>
      <p:pic>
        <p:nvPicPr>
          <p:cNvPr id="17" name="Picture 16">
            <a:extLst>
              <a:ext uri="{FF2B5EF4-FFF2-40B4-BE49-F238E27FC236}">
                <a16:creationId xmlns:a16="http://schemas.microsoft.com/office/drawing/2014/main" id="{DAA02F75-4658-48B3-A40A-52EC832E82FB}"/>
              </a:ext>
            </a:extLst>
          </p:cNvPr>
          <p:cNvPicPr>
            <a:picLocks noChangeAspect="1"/>
          </p:cNvPicPr>
          <p:nvPr/>
        </p:nvPicPr>
        <p:blipFill>
          <a:blip r:embed="rId6"/>
          <a:stretch>
            <a:fillRect/>
          </a:stretch>
        </p:blipFill>
        <p:spPr>
          <a:xfrm>
            <a:off x="8487145" y="3462296"/>
            <a:ext cx="995359" cy="1006802"/>
          </a:xfrm>
          <a:prstGeom prst="rect">
            <a:avLst/>
          </a:prstGeom>
        </p:spPr>
      </p:pic>
      <p:pic>
        <p:nvPicPr>
          <p:cNvPr id="18" name="Picture 17">
            <a:extLst>
              <a:ext uri="{FF2B5EF4-FFF2-40B4-BE49-F238E27FC236}">
                <a16:creationId xmlns:a16="http://schemas.microsoft.com/office/drawing/2014/main" id="{4E0DD63D-9D9A-4A66-AF1A-47D4A83DF2D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70236" y="3546409"/>
            <a:ext cx="1016345" cy="763452"/>
          </a:xfrm>
          <a:prstGeom prst="rect">
            <a:avLst/>
          </a:prstGeom>
        </p:spPr>
      </p:pic>
    </p:spTree>
    <p:extLst>
      <p:ext uri="{BB962C8B-B14F-4D97-AF65-F5344CB8AC3E}">
        <p14:creationId xmlns:p14="http://schemas.microsoft.com/office/powerpoint/2010/main" val="67190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08D4-2996-422D-BC5B-5E41764BD52F}"/>
              </a:ext>
            </a:extLst>
          </p:cNvPr>
          <p:cNvSpPr>
            <a:spLocks noGrp="1"/>
          </p:cNvSpPr>
          <p:nvPr>
            <p:ph type="title"/>
          </p:nvPr>
        </p:nvSpPr>
        <p:spPr/>
        <p:txBody>
          <a:bodyPr/>
          <a:lstStyle/>
          <a:p>
            <a:r>
              <a:rPr lang="en-US" dirty="0"/>
              <a:t>Agenda</a:t>
            </a:r>
          </a:p>
        </p:txBody>
      </p:sp>
      <p:graphicFrame>
        <p:nvGraphicFramePr>
          <p:cNvPr id="9" name="Diagram 8">
            <a:extLst>
              <a:ext uri="{FF2B5EF4-FFF2-40B4-BE49-F238E27FC236}">
                <a16:creationId xmlns:a16="http://schemas.microsoft.com/office/drawing/2014/main" id="{A317EC4B-4AA1-4A9D-B534-5E49EC9013EE}"/>
              </a:ext>
            </a:extLst>
          </p:cNvPr>
          <p:cNvGraphicFramePr/>
          <p:nvPr>
            <p:extLst>
              <p:ext uri="{D42A27DB-BD31-4B8C-83A1-F6EECF244321}">
                <p14:modId xmlns:p14="http://schemas.microsoft.com/office/powerpoint/2010/main" val="1142773134"/>
              </p:ext>
            </p:extLst>
          </p:nvPr>
        </p:nvGraphicFramePr>
        <p:xfrm>
          <a:off x="274639" y="1668462"/>
          <a:ext cx="11888332"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224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27200" y="1030460"/>
            <a:ext cx="11315378" cy="1098206"/>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3198" b="1"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Microsoft Flow </a:t>
            </a:r>
            <a:r>
              <a:rPr kumimoji="0" lang="en-US" sz="3198"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is a service for automating workflows </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3199"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across apps and services</a:t>
            </a:r>
            <a:endParaRPr kumimoji="0" lang="en-US" sz="3198"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p:cNvGrpSpPr/>
          <p:nvPr/>
        </p:nvGrpSpPr>
        <p:grpSpPr>
          <a:xfrm>
            <a:off x="122237" y="2506802"/>
            <a:ext cx="2792890" cy="4052241"/>
            <a:chOff x="1079815" y="2506662"/>
            <a:chExt cx="2793286" cy="4052815"/>
          </a:xfrm>
        </p:grpSpPr>
        <p:sp>
          <p:nvSpPr>
            <p:cNvPr id="4" name="TextBox 3"/>
            <p:cNvSpPr txBox="1"/>
            <p:nvPr/>
          </p:nvSpPr>
          <p:spPr>
            <a:xfrm>
              <a:off x="1079815" y="5021262"/>
              <a:ext cx="2793286" cy="1538215"/>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Connect</a:t>
              </a:r>
              <a:r>
                <a:rPr kumimoji="0" lang="en-US" sz="2000" b="1"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a:t>
              </a:r>
              <a:r>
                <a:rPr kumimoji="0" lang="en-US" sz="2000"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to data &amp; systems you’re already using; create the data you need</a:t>
              </a:r>
              <a:br>
                <a:rPr kumimoji="0" lang="en-US" sz="1800"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br>
              <a:endParaRPr kumimoji="0" lang="en-US" sz="1199"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endParaRPr>
            </a:p>
          </p:txBody>
        </p:sp>
        <p:pic>
          <p:nvPicPr>
            <p:cNvPr id="5" name="Picture 4"/>
            <p:cNvPicPr>
              <a:picLocks noChangeAspect="1"/>
            </p:cNvPicPr>
            <p:nvPr/>
          </p:nvPicPr>
          <p:blipFill rotWithShape="1">
            <a:blip r:embed="rId3">
              <a:duotone>
                <a:schemeClr val="accent1">
                  <a:shade val="45000"/>
                  <a:satMod val="135000"/>
                </a:schemeClr>
                <a:prstClr val="white"/>
              </a:duotone>
              <a:extLst/>
            </a:blip>
            <a:srcRect l="4083" r="70973" b="30713"/>
            <a:stretch/>
          </p:blipFill>
          <p:spPr>
            <a:xfrm>
              <a:off x="1079815" y="2506662"/>
              <a:ext cx="2793286" cy="2512441"/>
            </a:xfrm>
            <a:prstGeom prst="rect">
              <a:avLst/>
            </a:prstGeom>
          </p:spPr>
        </p:pic>
      </p:grpSp>
      <p:grpSp>
        <p:nvGrpSpPr>
          <p:cNvPr id="6" name="Group 5"/>
          <p:cNvGrpSpPr/>
          <p:nvPr/>
        </p:nvGrpSpPr>
        <p:grpSpPr>
          <a:xfrm>
            <a:off x="5989638" y="2582862"/>
            <a:ext cx="2792890" cy="3424468"/>
            <a:chOff x="7750240" y="2649105"/>
            <a:chExt cx="2793286" cy="3424954"/>
          </a:xfrm>
        </p:grpSpPr>
        <p:sp>
          <p:nvSpPr>
            <p:cNvPr id="7" name="TextBox 6"/>
            <p:cNvSpPr txBox="1"/>
            <p:nvPr/>
          </p:nvSpPr>
          <p:spPr>
            <a:xfrm>
              <a:off x="7787815" y="5069425"/>
              <a:ext cx="2299486" cy="1004634"/>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Edit</a:t>
              </a:r>
              <a:r>
                <a:rPr kumimoji="0" lang="en-US" sz="2000" b="1"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a:t>
              </a:r>
              <a:r>
                <a:rPr kumimoji="0" lang="en-US" sz="2000"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flows on web and mobile</a:t>
              </a:r>
              <a:br>
                <a:rPr kumimoji="0" lang="en-US" sz="1800"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br>
              <a:endParaRPr kumimoji="0" lang="en-US" sz="1800"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endParaRPr>
            </a:p>
          </p:txBody>
        </p:sp>
        <p:pic>
          <p:nvPicPr>
            <p:cNvPr id="8" name="Picture 7"/>
            <p:cNvPicPr>
              <a:picLocks noChangeAspect="1"/>
            </p:cNvPicPr>
            <p:nvPr/>
          </p:nvPicPr>
          <p:blipFill rotWithShape="1">
            <a:blip r:embed="rId4">
              <a:clrChange>
                <a:clrFrom>
                  <a:srgbClr val="D9FFFF"/>
                </a:clrFrom>
                <a:clrTo>
                  <a:srgbClr val="D9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3632"/>
                      </a14:imgEffect>
                    </a14:imgLayer>
                  </a14:imgProps>
                </a:ext>
              </a:extLst>
            </a:blip>
            <a:srcRect l="68769" r="6287" b="30713"/>
            <a:stretch/>
          </p:blipFill>
          <p:spPr>
            <a:xfrm>
              <a:off x="7750240" y="2649105"/>
              <a:ext cx="2793286" cy="2512441"/>
            </a:xfrm>
            <a:prstGeom prst="rect">
              <a:avLst/>
            </a:prstGeom>
          </p:spPr>
        </p:pic>
      </p:grpSp>
      <p:grpSp>
        <p:nvGrpSpPr>
          <p:cNvPr id="2" name="Group 1"/>
          <p:cNvGrpSpPr/>
          <p:nvPr/>
        </p:nvGrpSpPr>
        <p:grpSpPr>
          <a:xfrm>
            <a:off x="2834846" y="2875218"/>
            <a:ext cx="3194096" cy="3401518"/>
            <a:chOff x="4363185" y="2841367"/>
            <a:chExt cx="3709966" cy="3402001"/>
          </a:xfrm>
        </p:grpSpPr>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4363185" y="2841367"/>
              <a:ext cx="3709966" cy="2127923"/>
            </a:xfrm>
            <a:prstGeom prst="rect">
              <a:avLst/>
            </a:prstGeom>
          </p:spPr>
        </p:pic>
        <p:sp>
          <p:nvSpPr>
            <p:cNvPr id="10" name="TextBox 9"/>
            <p:cNvSpPr txBox="1"/>
            <p:nvPr/>
          </p:nvSpPr>
          <p:spPr>
            <a:xfrm>
              <a:off x="4699933" y="5019101"/>
              <a:ext cx="2793286" cy="1224267"/>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Create</a:t>
              </a:r>
              <a:r>
                <a:rPr kumimoji="0" lang="en-US" sz="2000" b="1"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a:t>
              </a:r>
              <a:r>
                <a:rPr kumimoji="0" lang="en-US" sz="2000"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workflows using triggers &amp; actions without code or scripts</a:t>
              </a:r>
              <a:br>
                <a:rPr kumimoji="0" lang="en-US" sz="1800"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br>
              <a:endParaRPr kumimoji="0" lang="en-US" sz="1199"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endParaRPr>
            </a:p>
          </p:txBody>
        </p:sp>
      </p:grpSp>
      <p:grpSp>
        <p:nvGrpSpPr>
          <p:cNvPr id="12" name="Group 11">
            <a:extLst>
              <a:ext uri="{FF2B5EF4-FFF2-40B4-BE49-F238E27FC236}">
                <a16:creationId xmlns:a16="http://schemas.microsoft.com/office/drawing/2014/main" id="{CC5BC234-6EA5-4327-837C-F368E6CE53A1}"/>
              </a:ext>
            </a:extLst>
          </p:cNvPr>
          <p:cNvGrpSpPr/>
          <p:nvPr/>
        </p:nvGrpSpPr>
        <p:grpSpPr>
          <a:xfrm>
            <a:off x="8885237" y="2875218"/>
            <a:ext cx="3162141" cy="3143283"/>
            <a:chOff x="8885237" y="2875218"/>
            <a:chExt cx="3162141" cy="3143283"/>
          </a:xfrm>
        </p:grpSpPr>
        <p:pic>
          <p:nvPicPr>
            <p:cNvPr id="11" name="Picture 10">
              <a:extLst>
                <a:ext uri="{FF2B5EF4-FFF2-40B4-BE49-F238E27FC236}">
                  <a16:creationId xmlns:a16="http://schemas.microsoft.com/office/drawing/2014/main" id="{A96CAA88-5FE6-42BF-A457-26D70646E9BD}"/>
                </a:ext>
              </a:extLst>
            </p:cNvPr>
            <p:cNvPicPr>
              <a:picLocks noChangeAspect="1"/>
            </p:cNvPicPr>
            <p:nvPr/>
          </p:nvPicPr>
          <p:blipFill>
            <a:blip r:embed="rId8"/>
            <a:stretch>
              <a:fillRect/>
            </a:stretch>
          </p:blipFill>
          <p:spPr>
            <a:xfrm>
              <a:off x="8885237" y="2875218"/>
              <a:ext cx="3162141" cy="1973475"/>
            </a:xfrm>
            <a:prstGeom prst="rect">
              <a:avLst/>
            </a:prstGeom>
          </p:spPr>
        </p:pic>
        <p:sp>
          <p:nvSpPr>
            <p:cNvPr id="13" name="TextBox 12">
              <a:extLst>
                <a:ext uri="{FF2B5EF4-FFF2-40B4-BE49-F238E27FC236}">
                  <a16:creationId xmlns:a16="http://schemas.microsoft.com/office/drawing/2014/main" id="{3F3B076E-2072-4C2C-8366-19DEF36BE931}"/>
                </a:ext>
              </a:extLst>
            </p:cNvPr>
            <p:cNvSpPr txBox="1"/>
            <p:nvPr/>
          </p:nvSpPr>
          <p:spPr>
            <a:xfrm>
              <a:off x="9263154" y="5002838"/>
              <a:ext cx="2299160" cy="1015663"/>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Approve</a:t>
              </a:r>
              <a:r>
                <a:rPr kumimoji="0" lang="en-US" sz="2000"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requests or manage them on web and mobile</a:t>
              </a:r>
              <a:endParaRPr kumimoji="0" lang="en-US" sz="1800" b="0" i="0" u="none" strike="noStrike" kern="1200" cap="none" spc="0" normalizeH="0" baseline="0" noProof="0" dirty="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endParaRPr>
            </a:p>
          </p:txBody>
        </p:sp>
      </p:grpSp>
    </p:spTree>
    <p:extLst>
      <p:ext uri="{BB962C8B-B14F-4D97-AF65-F5344CB8AC3E}">
        <p14:creationId xmlns:p14="http://schemas.microsoft.com/office/powerpoint/2010/main" val="4159944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6521" t="2312" r="9588" b="2805"/>
          <a:stretch/>
        </p:blipFill>
        <p:spPr>
          <a:xfrm>
            <a:off x="7357080" y="472864"/>
            <a:ext cx="4634406" cy="6148743"/>
          </a:xfrm>
          <a:prstGeom prst="rect">
            <a:avLst/>
          </a:prstGeom>
        </p:spPr>
      </p:pic>
      <p:sp>
        <p:nvSpPr>
          <p:cNvPr id="2" name="Title 1"/>
          <p:cNvSpPr>
            <a:spLocks noGrp="1"/>
          </p:cNvSpPr>
          <p:nvPr>
            <p:ph type="title"/>
          </p:nvPr>
        </p:nvSpPr>
        <p:spPr>
          <a:xfrm>
            <a:off x="274639" y="133566"/>
            <a:ext cx="10726460" cy="1351952"/>
          </a:xfrm>
        </p:spPr>
        <p:txBody>
          <a:bodyPr/>
          <a:lstStyle/>
          <a:p>
            <a:r>
              <a:rPr lang="en-US" dirty="0">
                <a:latin typeface="Segoe UI Semilight" panose="020B0402040204020203" pitchFamily="34" charset="0"/>
                <a:cs typeface="Segoe UI Semilight" panose="020B0402040204020203" pitchFamily="34" charset="0"/>
              </a:rPr>
              <a:t>What makes up a Flow?</a:t>
            </a:r>
          </a:p>
        </p:txBody>
      </p:sp>
      <p:grpSp>
        <p:nvGrpSpPr>
          <p:cNvPr id="4" name="Group 3"/>
          <p:cNvGrpSpPr/>
          <p:nvPr/>
        </p:nvGrpSpPr>
        <p:grpSpPr>
          <a:xfrm>
            <a:off x="274639" y="2059639"/>
            <a:ext cx="4191488" cy="2116024"/>
            <a:chOff x="274639" y="2059436"/>
            <a:chExt cx="4192083" cy="2116324"/>
          </a:xfrm>
        </p:grpSpPr>
        <p:sp>
          <p:nvSpPr>
            <p:cNvPr id="30" name="Rectangle 29"/>
            <p:cNvSpPr/>
            <p:nvPr/>
          </p:nvSpPr>
          <p:spPr>
            <a:xfrm>
              <a:off x="274639" y="2059436"/>
              <a:ext cx="3953675" cy="1966971"/>
            </a:xfrm>
            <a:prstGeom prst="rect">
              <a:avLst/>
            </a:prstGeom>
          </p:spPr>
          <p:txBody>
            <a:bodyPr wrap="square" lIns="182880">
              <a:spAutoFit/>
            </a:bodyPr>
            <a:lstStyle/>
            <a:p>
              <a:pPr marL="0" marR="0" lvl="0" indent="0" algn="l" defTabSz="932418" rtl="0" eaLnBrk="1" fontAlgn="auto" latinLnBrk="0" hangingPunct="1">
                <a:lnSpc>
                  <a:spcPct val="90000"/>
                </a:lnSpc>
                <a:spcBef>
                  <a:spcPts val="1199"/>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Trigger</a:t>
              </a: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–the event that </a:t>
              </a:r>
              <a:b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kicks off the flow:</a:t>
              </a:r>
            </a:p>
            <a:p>
              <a:pPr marL="231775" marR="0" lvl="0" indent="-231775" algn="l" defTabSz="932742" rtl="0" eaLnBrk="1" fontAlgn="auto" latinLnBrk="0" hangingPunct="1">
                <a:lnSpc>
                  <a:spcPct val="90000"/>
                </a:lnSpc>
                <a:spcBef>
                  <a:spcPts val="1224"/>
                </a:spcBef>
                <a:spcAft>
                  <a:spcPts val="0"/>
                </a:spcAft>
                <a:buClr>
                  <a:prstClr val="black"/>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ea typeface="+mn-ea"/>
                  <a:cs typeface="Segoe UI Light" panose="020B0502040204020203" pitchFamily="34" charset="0"/>
                </a:rPr>
                <a:t>Manually</a:t>
              </a:r>
            </a:p>
            <a:p>
              <a:pPr marL="231775" marR="0" lvl="0" indent="-231775" algn="l" defTabSz="932742" rtl="0" eaLnBrk="1" fontAlgn="auto" latinLnBrk="0" hangingPunct="1">
                <a:lnSpc>
                  <a:spcPct val="90000"/>
                </a:lnSpc>
                <a:spcBef>
                  <a:spcPts val="1224"/>
                </a:spcBef>
                <a:spcAft>
                  <a:spcPts val="0"/>
                </a:spcAft>
                <a:buClr>
                  <a:prstClr val="black"/>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ea typeface="+mn-ea"/>
                  <a:cs typeface="Segoe UI Light" panose="020B0502040204020203" pitchFamily="34" charset="0"/>
                </a:rPr>
                <a:t>On a schedule</a:t>
              </a:r>
            </a:p>
            <a:p>
              <a:pPr marL="231775" marR="0" lvl="0" indent="-231775" algn="l" defTabSz="932742" rtl="0" eaLnBrk="1" fontAlgn="auto" latinLnBrk="0" hangingPunct="1">
                <a:lnSpc>
                  <a:spcPct val="90000"/>
                </a:lnSpc>
                <a:spcBef>
                  <a:spcPts val="1224"/>
                </a:spcBef>
                <a:spcAft>
                  <a:spcPts val="0"/>
                </a:spcAft>
                <a:buClr>
                  <a:prstClr val="black"/>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ea typeface="+mn-ea"/>
                  <a:cs typeface="Segoe UI Light" panose="020B0502040204020203" pitchFamily="34" charset="0"/>
                </a:rPr>
                <a:t>On an event in the cloud </a:t>
              </a:r>
            </a:p>
          </p:txBody>
        </p:sp>
        <p:sp>
          <p:nvSpPr>
            <p:cNvPr id="34" name="Line Callout 2 (Accent Bar) 15"/>
            <p:cNvSpPr/>
            <p:nvPr/>
          </p:nvSpPr>
          <p:spPr>
            <a:xfrm flipH="1">
              <a:off x="4236720" y="2132237"/>
              <a:ext cx="230002" cy="2043523"/>
            </a:xfrm>
            <a:prstGeom prst="accentCallout2">
              <a:avLst>
                <a:gd name="adj1" fmla="val 18750"/>
                <a:gd name="adj2" fmla="val -8333"/>
                <a:gd name="adj3" fmla="val 19152"/>
                <a:gd name="adj4" fmla="val -941794"/>
                <a:gd name="adj5" fmla="val -80643"/>
                <a:gd name="adj6" fmla="val -1281272"/>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5" name="Rectangle 34"/>
          <p:cNvSpPr/>
          <p:nvPr/>
        </p:nvSpPr>
        <p:spPr>
          <a:xfrm>
            <a:off x="274639" y="1428557"/>
            <a:ext cx="5142492" cy="489689"/>
          </a:xfrm>
          <a:prstGeom prst="rect">
            <a:avLst/>
          </a:prstGeom>
        </p:spPr>
        <p:txBody>
          <a:bodyPr wrap="square" lIns="182880">
            <a:spAutoFit/>
          </a:bodyPr>
          <a:lstStyle/>
          <a:p>
            <a:pPr marL="0" marR="0" lvl="0" indent="0" algn="l" defTabSz="932418" rtl="0" eaLnBrk="1" fontAlgn="auto" latinLnBrk="0" hangingPunct="1">
              <a:lnSpc>
                <a:spcPct val="90000"/>
              </a:lnSpc>
              <a:spcBef>
                <a:spcPts val="1199"/>
              </a:spcBef>
              <a:spcAft>
                <a:spcPts val="0"/>
              </a:spcAft>
              <a:buClrTx/>
              <a:buSzTx/>
              <a:buFontTx/>
              <a:buNone/>
              <a:tabLst/>
              <a:defRPr/>
            </a:pPr>
            <a:r>
              <a:rPr kumimoji="0" lang="en-US" sz="2800" b="0" i="0" u="none" strike="noStrike" kern="1200" cap="none" spc="0" normalizeH="0" baseline="0" noProof="0" dirty="0">
                <a:ln>
                  <a:noFill/>
                </a:ln>
                <a:gradFill>
                  <a:gsLst>
                    <a:gs pos="0">
                      <a:srgbClr val="44546A"/>
                    </a:gs>
                    <a:gs pos="100000">
                      <a:srgbClr val="44546A"/>
                    </a:gs>
                  </a:gsLst>
                  <a:lin ang="5400000" scaled="0"/>
                </a:gradFill>
                <a:effectLst/>
                <a:uLnTx/>
                <a:uFillTx/>
                <a:latin typeface="Segoe UI Semilight"/>
                <a:ea typeface="+mn-ea"/>
                <a:cs typeface="Segoe UI Light" panose="020B0502040204020203" pitchFamily="34" charset="0"/>
              </a:rPr>
              <a:t>Example: Notification Flow</a:t>
            </a:r>
            <a:endParaRPr kumimoji="0" lang="en-US" sz="2800" b="0" i="1" u="none" strike="noStrike" kern="1200" cap="none" spc="0" normalizeH="0" baseline="0" noProof="0" dirty="0">
              <a:ln>
                <a:noFill/>
              </a:ln>
              <a:gradFill>
                <a:gsLst>
                  <a:gs pos="0">
                    <a:srgbClr val="44546A"/>
                  </a:gs>
                  <a:gs pos="100000">
                    <a:srgbClr val="44546A"/>
                  </a:gs>
                </a:gsLst>
                <a:lin ang="5400000" scaled="0"/>
              </a:gradFill>
              <a:effectLst/>
              <a:uLnTx/>
              <a:uFillTx/>
              <a:latin typeface="Segoe UI Semilight"/>
              <a:ea typeface="+mn-ea"/>
              <a:cs typeface="Segoe UI Light" panose="020B0502040204020203" pitchFamily="34" charset="0"/>
            </a:endParaRPr>
          </a:p>
        </p:txBody>
      </p:sp>
      <p:grpSp>
        <p:nvGrpSpPr>
          <p:cNvPr id="5" name="Group 4"/>
          <p:cNvGrpSpPr/>
          <p:nvPr/>
        </p:nvGrpSpPr>
        <p:grpSpPr>
          <a:xfrm>
            <a:off x="274639" y="4662159"/>
            <a:ext cx="4191488" cy="930012"/>
            <a:chOff x="274639" y="4662320"/>
            <a:chExt cx="4192083" cy="930143"/>
          </a:xfrm>
        </p:grpSpPr>
        <p:sp>
          <p:nvSpPr>
            <p:cNvPr id="15" name="Rectangle 14"/>
            <p:cNvSpPr/>
            <p:nvPr/>
          </p:nvSpPr>
          <p:spPr>
            <a:xfrm>
              <a:off x="274639" y="4681316"/>
              <a:ext cx="4192083" cy="911147"/>
            </a:xfrm>
            <a:prstGeom prst="rect">
              <a:avLst/>
            </a:prstGeom>
          </p:spPr>
          <p:txBody>
            <a:bodyPr wrap="square" lIns="182880">
              <a:spAutoFit/>
            </a:bodyPr>
            <a:lstStyle/>
            <a:p>
              <a:pPr marL="0" marR="0" lvl="0" indent="0" algn="l" defTabSz="932418" rtl="0" eaLnBrk="1" fontAlgn="auto" latinLnBrk="0" hangingPunct="1">
                <a:lnSpc>
                  <a:spcPct val="90000"/>
                </a:lnSpc>
                <a:spcBef>
                  <a:spcPts val="1199"/>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Actions</a:t>
              </a: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–what the flow does</a:t>
              </a:r>
            </a:p>
            <a:p>
              <a:pPr marL="0" marR="0" lvl="0" indent="0" algn="l" defTabSz="932418" rtl="0" eaLnBrk="1" fontAlgn="auto" latinLnBrk="0" hangingPunct="1">
                <a:lnSpc>
                  <a:spcPct val="90000"/>
                </a:lnSpc>
                <a:spcBef>
                  <a:spcPts val="1199"/>
                </a:spcBef>
                <a:spcAft>
                  <a:spcPts val="0"/>
                </a:spcAft>
                <a:buClrTx/>
                <a:buSzTx/>
                <a:buFontTx/>
                <a:buNone/>
                <a:tabLst/>
                <a:defRPr/>
              </a:pPr>
              <a:r>
                <a:rPr kumimoji="0" lang="en-US" sz="2400" b="0" i="1"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Uses data from the trigger</a:t>
              </a:r>
            </a:p>
          </p:txBody>
        </p:sp>
        <p:sp>
          <p:nvSpPr>
            <p:cNvPr id="10" name="Line Callout 2 (Accent Bar) 15"/>
            <p:cNvSpPr/>
            <p:nvPr/>
          </p:nvSpPr>
          <p:spPr>
            <a:xfrm flipH="1">
              <a:off x="4236720" y="4662320"/>
              <a:ext cx="230002" cy="919388"/>
            </a:xfrm>
            <a:prstGeom prst="accentCallout2">
              <a:avLst>
                <a:gd name="adj1" fmla="val 18750"/>
                <a:gd name="adj2" fmla="val -8333"/>
                <a:gd name="adj3" fmla="val 19152"/>
                <a:gd name="adj4" fmla="val -941794"/>
                <a:gd name="adj5" fmla="val -151634"/>
                <a:gd name="adj6" fmla="val -1281272"/>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7118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A966C0-A22E-43BD-A512-8D044BDAAEDD}"/>
              </a:ext>
            </a:extLst>
          </p:cNvPr>
          <p:cNvSpPr txBox="1"/>
          <p:nvPr/>
        </p:nvSpPr>
        <p:spPr>
          <a:xfrm rot="3410793">
            <a:off x="9759557" y="1374424"/>
            <a:ext cx="3352324" cy="690942"/>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Semilight"/>
                <a:ea typeface="+mn-ea"/>
                <a:cs typeface="+mn-cs"/>
              </a:rPr>
              <a:t>Adi to add content</a:t>
            </a:r>
          </a:p>
        </p:txBody>
      </p:sp>
      <p:sp>
        <p:nvSpPr>
          <p:cNvPr id="3" name="Rectangle 2">
            <a:extLst>
              <a:ext uri="{FF2B5EF4-FFF2-40B4-BE49-F238E27FC236}">
                <a16:creationId xmlns:a16="http://schemas.microsoft.com/office/drawing/2014/main" id="{414AB2D9-596F-4DA3-B65A-1F86ADEBD6A4}"/>
              </a:ext>
            </a:extLst>
          </p:cNvPr>
          <p:cNvSpPr/>
          <p:nvPr/>
        </p:nvSpPr>
        <p:spPr>
          <a:xfrm>
            <a:off x="881" y="6372277"/>
            <a:ext cx="12355489" cy="350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Create, run, and manage automated workflows between your favorite apps and services – even when you're on the go!</a:t>
            </a:r>
          </a:p>
        </p:txBody>
      </p:sp>
      <p:sp>
        <p:nvSpPr>
          <p:cNvPr id="6" name="Rectangle 5">
            <a:extLst>
              <a:ext uri="{FF2B5EF4-FFF2-40B4-BE49-F238E27FC236}">
                <a16:creationId xmlns:a16="http://schemas.microsoft.com/office/drawing/2014/main" id="{EF994F34-4FEA-43E3-8244-F64ED4B8A018}"/>
              </a:ext>
            </a:extLst>
          </p:cNvPr>
          <p:cNvSpPr/>
          <p:nvPr/>
        </p:nvSpPr>
        <p:spPr>
          <a:xfrm>
            <a:off x="871586" y="2093178"/>
            <a:ext cx="3123757" cy="659198"/>
          </a:xfrm>
          <a:prstGeom prst="rect">
            <a:avLst/>
          </a:prstGeom>
        </p:spPr>
        <p:txBody>
          <a:bodyPr wrap="square">
            <a:spAutoFit/>
          </a:bodyPr>
          <a:lstStyle/>
          <a:p>
            <a:pPr marL="0" marR="0" lvl="0" indent="0" algn="r" defTabSz="932742" rtl="0" eaLnBrk="1" fontAlgn="auto" latinLnBrk="0" hangingPunct="1">
              <a:lnSpc>
                <a:spcPct val="2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Segoe UI Semilight"/>
                <a:ea typeface="+mn-ea"/>
                <a:cs typeface="+mn-cs"/>
              </a:rPr>
              <a:t>Create new flows</a:t>
            </a:r>
          </a:p>
        </p:txBody>
      </p:sp>
      <p:sp>
        <p:nvSpPr>
          <p:cNvPr id="8" name="Rectangle 7">
            <a:extLst>
              <a:ext uri="{FF2B5EF4-FFF2-40B4-BE49-F238E27FC236}">
                <a16:creationId xmlns:a16="http://schemas.microsoft.com/office/drawing/2014/main" id="{71B28B1D-0BBD-456A-8F7B-974807C0B5B7}"/>
              </a:ext>
            </a:extLst>
          </p:cNvPr>
          <p:cNvSpPr/>
          <p:nvPr/>
        </p:nvSpPr>
        <p:spPr>
          <a:xfrm>
            <a:off x="8618038" y="3479164"/>
            <a:ext cx="3123757" cy="659198"/>
          </a:xfrm>
          <a:prstGeom prst="rect">
            <a:avLst/>
          </a:prstGeom>
        </p:spPr>
        <p:txBody>
          <a:bodyPr wrap="square">
            <a:spAutoFit/>
          </a:bodyPr>
          <a:lstStyle/>
          <a:p>
            <a:pPr algn="r">
              <a:lnSpc>
                <a:spcPct val="200000"/>
              </a:lnSpc>
            </a:pPr>
            <a:r>
              <a:rPr lang="en-US" dirty="0">
                <a:latin typeface="Segoe UI Semilight"/>
              </a:rPr>
              <a:t>Monitor flow activity </a:t>
            </a:r>
          </a:p>
        </p:txBody>
      </p:sp>
      <p:sp>
        <p:nvSpPr>
          <p:cNvPr id="12" name="TextBox 11">
            <a:extLst>
              <a:ext uri="{FF2B5EF4-FFF2-40B4-BE49-F238E27FC236}">
                <a16:creationId xmlns:a16="http://schemas.microsoft.com/office/drawing/2014/main" id="{62A71CFB-9CEE-4AE6-866D-9D21780FA5BD}"/>
              </a:ext>
            </a:extLst>
          </p:cNvPr>
          <p:cNvSpPr txBox="1"/>
          <p:nvPr/>
        </p:nvSpPr>
        <p:spPr>
          <a:xfrm>
            <a:off x="428022" y="586879"/>
            <a:ext cx="11313773" cy="1042029"/>
          </a:xfrm>
          <a:prstGeom prst="rect">
            <a:avLst/>
          </a:prstGeom>
          <a:noFill/>
        </p:spPr>
        <p:txBody>
          <a:bodyPr wrap="square"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3999" b="1"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Microsoft Flow </a:t>
            </a:r>
            <a:r>
              <a:rPr kumimoji="0" lang="en-US" sz="3999" b="0" i="0"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Mobile &amp; Devices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2040" b="0" i="1" u="none" strike="noStrike" kern="120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Work less and do more, from anywhere</a:t>
            </a:r>
          </a:p>
        </p:txBody>
      </p:sp>
      <p:pic>
        <p:nvPicPr>
          <p:cNvPr id="2" name="Picture 1"/>
          <p:cNvPicPr>
            <a:picLocks noChangeAspect="1"/>
          </p:cNvPicPr>
          <p:nvPr/>
        </p:nvPicPr>
        <p:blipFill>
          <a:blip r:embed="rId3"/>
          <a:stretch>
            <a:fillRect/>
          </a:stretch>
        </p:blipFill>
        <p:spPr>
          <a:xfrm>
            <a:off x="3830581" y="2093178"/>
            <a:ext cx="4495440" cy="3921203"/>
          </a:xfrm>
          <a:prstGeom prst="rect">
            <a:avLst/>
          </a:prstGeom>
        </p:spPr>
      </p:pic>
      <p:sp>
        <p:nvSpPr>
          <p:cNvPr id="9" name="Rectangle 8">
            <a:extLst>
              <a:ext uri="{FF2B5EF4-FFF2-40B4-BE49-F238E27FC236}">
                <a16:creationId xmlns:a16="http://schemas.microsoft.com/office/drawing/2014/main" id="{EF994F34-4FEA-43E3-8244-F64ED4B8A018}"/>
              </a:ext>
            </a:extLst>
          </p:cNvPr>
          <p:cNvSpPr/>
          <p:nvPr/>
        </p:nvSpPr>
        <p:spPr>
          <a:xfrm>
            <a:off x="226016" y="3479164"/>
            <a:ext cx="3123757" cy="659198"/>
          </a:xfrm>
          <a:prstGeom prst="rect">
            <a:avLst/>
          </a:prstGeom>
        </p:spPr>
        <p:txBody>
          <a:bodyPr wrap="square">
            <a:spAutoFit/>
          </a:bodyPr>
          <a:lstStyle/>
          <a:p>
            <a:pPr algn="r">
              <a:lnSpc>
                <a:spcPct val="200000"/>
              </a:lnSpc>
            </a:pPr>
            <a:r>
              <a:rPr lang="en-US" dirty="0">
                <a:latin typeface="Segoe UI Semilight"/>
              </a:rPr>
              <a:t>Get push notifications</a:t>
            </a:r>
          </a:p>
        </p:txBody>
      </p:sp>
      <p:sp>
        <p:nvSpPr>
          <p:cNvPr id="14" name="Rectangle 13"/>
          <p:cNvSpPr/>
          <p:nvPr/>
        </p:nvSpPr>
        <p:spPr>
          <a:xfrm>
            <a:off x="7689357" y="2093179"/>
            <a:ext cx="1819071" cy="670445"/>
          </a:xfrm>
          <a:prstGeom prst="rect">
            <a:avLst/>
          </a:prstGeom>
        </p:spPr>
        <p:txBody>
          <a:bodyPr wrap="square">
            <a:spAutoFit/>
          </a:bodyPr>
          <a:lstStyle/>
          <a:p>
            <a:pPr algn="r">
              <a:lnSpc>
                <a:spcPct val="200000"/>
              </a:lnSpc>
            </a:pPr>
            <a:r>
              <a:rPr lang="en-US" dirty="0">
                <a:latin typeface="Segoe UI Semilight"/>
              </a:rPr>
              <a:t>Grant approvals</a:t>
            </a:r>
          </a:p>
        </p:txBody>
      </p:sp>
      <p:sp>
        <p:nvSpPr>
          <p:cNvPr id="7" name="Rectangle 6">
            <a:extLst>
              <a:ext uri="{FF2B5EF4-FFF2-40B4-BE49-F238E27FC236}">
                <a16:creationId xmlns:a16="http://schemas.microsoft.com/office/drawing/2014/main" id="{1C3FB252-87DA-403C-B1A9-42D3567E2BF4}"/>
              </a:ext>
            </a:extLst>
          </p:cNvPr>
          <p:cNvSpPr/>
          <p:nvPr/>
        </p:nvSpPr>
        <p:spPr>
          <a:xfrm>
            <a:off x="751549" y="4960889"/>
            <a:ext cx="3123757" cy="659198"/>
          </a:xfrm>
          <a:prstGeom prst="rect">
            <a:avLst/>
          </a:prstGeom>
        </p:spPr>
        <p:txBody>
          <a:bodyPr wrap="square">
            <a:spAutoFit/>
          </a:bodyPr>
          <a:lstStyle/>
          <a:p>
            <a:pPr algn="r">
              <a:lnSpc>
                <a:spcPct val="200000"/>
              </a:lnSpc>
            </a:pPr>
            <a:r>
              <a:rPr lang="en-US" dirty="0">
                <a:latin typeface="Segoe UI Semilight"/>
              </a:rPr>
              <a:t>Discover buttons </a:t>
            </a:r>
          </a:p>
        </p:txBody>
      </p:sp>
      <p:sp>
        <p:nvSpPr>
          <p:cNvPr id="15" name="Rectangle 14"/>
          <p:cNvSpPr/>
          <p:nvPr/>
        </p:nvSpPr>
        <p:spPr>
          <a:xfrm>
            <a:off x="7689357" y="4960889"/>
            <a:ext cx="2189216" cy="670445"/>
          </a:xfrm>
          <a:prstGeom prst="rect">
            <a:avLst/>
          </a:prstGeom>
        </p:spPr>
        <p:txBody>
          <a:bodyPr wrap="square">
            <a:spAutoFit/>
          </a:bodyPr>
          <a:lstStyle/>
          <a:p>
            <a:pPr algn="r">
              <a:lnSpc>
                <a:spcPct val="200000"/>
              </a:lnSpc>
            </a:pPr>
            <a:r>
              <a:rPr lang="en-US" dirty="0">
                <a:latin typeface="Segoe UI Semilight"/>
              </a:rPr>
              <a:t>Use button widgets</a:t>
            </a:r>
          </a:p>
        </p:txBody>
      </p:sp>
    </p:spTree>
    <p:extLst>
      <p:ext uri="{BB962C8B-B14F-4D97-AF65-F5344CB8AC3E}">
        <p14:creationId xmlns:p14="http://schemas.microsoft.com/office/powerpoint/2010/main" val="329970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883" y="496"/>
            <a:ext cx="12434711" cy="21907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p:cNvSpPr>
            <a:spLocks noGrp="1"/>
          </p:cNvSpPr>
          <p:nvPr>
            <p:ph type="title"/>
          </p:nvPr>
        </p:nvSpPr>
        <p:spPr>
          <a:xfrm>
            <a:off x="884237" y="0"/>
            <a:ext cx="11078229" cy="1351952"/>
          </a:xfrm>
        </p:spPr>
        <p:txBody>
          <a:bodyPr/>
          <a:lstStyle/>
          <a:p>
            <a:pPr algn="ctr"/>
            <a:r>
              <a:rPr lang="en-US" dirty="0">
                <a:solidFill>
                  <a:srgbClr val="505050"/>
                </a:solidFill>
                <a:latin typeface="Segoe UI Semilight" panose="020B0402040204020203" pitchFamily="34" charset="0"/>
                <a:cs typeface="Segoe UI Semilight" panose="020B0402040204020203" pitchFamily="34" charset="0"/>
              </a:rPr>
              <a:t>Templates help users to get started with Flow</a:t>
            </a:r>
          </a:p>
        </p:txBody>
      </p:sp>
      <p:pic>
        <p:nvPicPr>
          <p:cNvPr id="8" name="Picture 7"/>
          <p:cNvPicPr>
            <a:picLocks noChangeAspect="1"/>
          </p:cNvPicPr>
          <p:nvPr/>
        </p:nvPicPr>
        <p:blipFill rotWithShape="1">
          <a:blip r:embed="rId3"/>
          <a:srcRect r="87296" b="10012"/>
          <a:stretch/>
        </p:blipFill>
        <p:spPr>
          <a:xfrm>
            <a:off x="882" y="1364268"/>
            <a:ext cx="1554339" cy="5629761"/>
          </a:xfrm>
          <a:prstGeom prst="rect">
            <a:avLst/>
          </a:prstGeom>
        </p:spPr>
      </p:pic>
      <p:pic>
        <p:nvPicPr>
          <p:cNvPr id="7" name="Picture 6"/>
          <p:cNvPicPr>
            <a:picLocks noChangeAspect="1"/>
          </p:cNvPicPr>
          <p:nvPr/>
        </p:nvPicPr>
        <p:blipFill rotWithShape="1">
          <a:blip r:embed="rId3"/>
          <a:srcRect l="12658" r="74638" b="10012"/>
          <a:stretch/>
        </p:blipFill>
        <p:spPr>
          <a:xfrm>
            <a:off x="1555220" y="1364268"/>
            <a:ext cx="1554339" cy="5629761"/>
          </a:xfrm>
          <a:prstGeom prst="rect">
            <a:avLst/>
          </a:prstGeom>
        </p:spPr>
      </p:pic>
      <p:pic>
        <p:nvPicPr>
          <p:cNvPr id="9" name="Picture 8"/>
          <p:cNvPicPr>
            <a:picLocks noChangeAspect="1"/>
          </p:cNvPicPr>
          <p:nvPr/>
        </p:nvPicPr>
        <p:blipFill rotWithShape="1">
          <a:blip r:embed="rId3"/>
          <a:srcRect l="25130" r="62166" b="10012"/>
          <a:stretch/>
        </p:blipFill>
        <p:spPr>
          <a:xfrm>
            <a:off x="3109560" y="1364268"/>
            <a:ext cx="1554339" cy="5629761"/>
          </a:xfrm>
          <a:prstGeom prst="rect">
            <a:avLst/>
          </a:prstGeom>
        </p:spPr>
      </p:pic>
      <p:pic>
        <p:nvPicPr>
          <p:cNvPr id="10" name="Picture 9"/>
          <p:cNvPicPr>
            <a:picLocks noChangeAspect="1"/>
          </p:cNvPicPr>
          <p:nvPr/>
        </p:nvPicPr>
        <p:blipFill rotWithShape="1">
          <a:blip r:embed="rId3"/>
          <a:srcRect l="37416" r="49880" b="10012"/>
          <a:stretch/>
        </p:blipFill>
        <p:spPr>
          <a:xfrm>
            <a:off x="4663899" y="1364268"/>
            <a:ext cx="1554339" cy="5629761"/>
          </a:xfrm>
          <a:prstGeom prst="rect">
            <a:avLst/>
          </a:prstGeom>
        </p:spPr>
      </p:pic>
      <p:pic>
        <p:nvPicPr>
          <p:cNvPr id="11" name="Picture 10"/>
          <p:cNvPicPr>
            <a:picLocks noChangeAspect="1"/>
          </p:cNvPicPr>
          <p:nvPr/>
        </p:nvPicPr>
        <p:blipFill rotWithShape="1">
          <a:blip r:embed="rId3"/>
          <a:srcRect l="49795" r="37501" b="10012"/>
          <a:stretch/>
        </p:blipFill>
        <p:spPr>
          <a:xfrm>
            <a:off x="6218238" y="1364268"/>
            <a:ext cx="1554339" cy="5629761"/>
          </a:xfrm>
          <a:prstGeom prst="rect">
            <a:avLst/>
          </a:prstGeom>
        </p:spPr>
      </p:pic>
      <p:pic>
        <p:nvPicPr>
          <p:cNvPr id="12" name="Picture 11"/>
          <p:cNvPicPr>
            <a:picLocks noChangeAspect="1"/>
          </p:cNvPicPr>
          <p:nvPr/>
        </p:nvPicPr>
        <p:blipFill rotWithShape="1">
          <a:blip r:embed="rId3"/>
          <a:srcRect l="62267" r="25029" b="10012"/>
          <a:stretch/>
        </p:blipFill>
        <p:spPr>
          <a:xfrm>
            <a:off x="7772577" y="1364268"/>
            <a:ext cx="1554339" cy="5629761"/>
          </a:xfrm>
          <a:prstGeom prst="rect">
            <a:avLst/>
          </a:prstGeom>
        </p:spPr>
      </p:pic>
      <p:pic>
        <p:nvPicPr>
          <p:cNvPr id="13" name="Picture 12"/>
          <p:cNvPicPr>
            <a:picLocks noChangeAspect="1"/>
          </p:cNvPicPr>
          <p:nvPr/>
        </p:nvPicPr>
        <p:blipFill rotWithShape="1">
          <a:blip r:embed="rId3"/>
          <a:srcRect l="74739" r="12557" b="10012"/>
          <a:stretch/>
        </p:blipFill>
        <p:spPr>
          <a:xfrm>
            <a:off x="9326916" y="1364268"/>
            <a:ext cx="1554339" cy="5629761"/>
          </a:xfrm>
          <a:prstGeom prst="rect">
            <a:avLst/>
          </a:prstGeom>
        </p:spPr>
      </p:pic>
      <p:pic>
        <p:nvPicPr>
          <p:cNvPr id="14" name="Picture 13"/>
          <p:cNvPicPr>
            <a:picLocks noChangeAspect="1"/>
          </p:cNvPicPr>
          <p:nvPr/>
        </p:nvPicPr>
        <p:blipFill rotWithShape="1">
          <a:blip r:embed="rId3"/>
          <a:srcRect l="87025" r="271" b="10012"/>
          <a:stretch/>
        </p:blipFill>
        <p:spPr>
          <a:xfrm>
            <a:off x="10881255" y="1364268"/>
            <a:ext cx="1554339" cy="5629761"/>
          </a:xfrm>
          <a:prstGeom prst="rect">
            <a:avLst/>
          </a:prstGeom>
        </p:spPr>
      </p:pic>
    </p:spTree>
    <p:extLst>
      <p:ext uri="{BB962C8B-B14F-4D97-AF65-F5344CB8AC3E}">
        <p14:creationId xmlns:p14="http://schemas.microsoft.com/office/powerpoint/2010/main" val="54778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a:extLst>
              <a:ext uri="{FF2B5EF4-FFF2-40B4-BE49-F238E27FC236}">
                <a16:creationId xmlns:a16="http://schemas.microsoft.com/office/drawing/2014/main" id="{5F0951A1-1CA6-4BC2-8C35-DBF4668F9F78}"/>
              </a:ext>
            </a:extLst>
          </p:cNvPr>
          <p:cNvSpPr txBox="1">
            <a:spLocks/>
          </p:cNvSpPr>
          <p:nvPr/>
        </p:nvSpPr>
        <p:spPr>
          <a:xfrm>
            <a:off x="656426" y="948434"/>
            <a:ext cx="11123622" cy="1448658"/>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4800" b="0" i="0" u="none" strike="noStrike" kern="0" cap="none" spc="-102" normalizeH="0" baseline="0" noProof="0" dirty="0">
                <a:ln w="3175">
                  <a:noFill/>
                </a:ln>
                <a:solidFill>
                  <a:srgbClr val="353535"/>
                </a:solidFill>
                <a:effectLst/>
                <a:uLnTx/>
                <a:uFillTx/>
                <a:latin typeface="Segoe UI Semilight" panose="020B0402040204020203" pitchFamily="34" charset="0"/>
                <a:ea typeface="+mn-ea"/>
                <a:cs typeface="Segoe UI Semilight" panose="020B0402040204020203" pitchFamily="34" charset="0"/>
              </a:rPr>
              <a:t>Common Data Service</a:t>
            </a:r>
          </a:p>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3600" b="0" i="0" u="none" strike="noStrike" kern="0" cap="none" spc="-102" normalizeH="0" baseline="0" noProof="0" dirty="0">
                <a:ln w="3175">
                  <a:noFill/>
                </a:ln>
                <a:solidFill>
                  <a:srgbClr val="353535"/>
                </a:solidFill>
                <a:effectLst/>
                <a:uLnTx/>
                <a:uFillTx/>
                <a:latin typeface="Segoe UI Light"/>
                <a:ea typeface="+mn-ea"/>
                <a:cs typeface="Segoe UI Semilight" panose="020B0402040204020203" pitchFamily="34" charset="0"/>
              </a:rPr>
              <a:t>Business Application Platform</a:t>
            </a:r>
          </a:p>
        </p:txBody>
      </p:sp>
      <p:sp>
        <p:nvSpPr>
          <p:cNvPr id="40" name="Rectangle 39">
            <a:extLst>
              <a:ext uri="{FF2B5EF4-FFF2-40B4-BE49-F238E27FC236}">
                <a16:creationId xmlns:a16="http://schemas.microsoft.com/office/drawing/2014/main" id="{52CE0A18-E410-4F70-A8AB-7CDAD509CF58}"/>
              </a:ext>
            </a:extLst>
          </p:cNvPr>
          <p:cNvSpPr/>
          <p:nvPr/>
        </p:nvSpPr>
        <p:spPr bwMode="auto">
          <a:xfrm>
            <a:off x="0" y="2632130"/>
            <a:ext cx="12436476" cy="436239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19351AB8-21DD-4D19-A244-3BDA57FCE44C}"/>
              </a:ext>
            </a:extLst>
          </p:cNvPr>
          <p:cNvSpPr/>
          <p:nvPr/>
        </p:nvSpPr>
        <p:spPr bwMode="auto">
          <a:xfrm>
            <a:off x="4555295" y="4945062"/>
            <a:ext cx="1114942" cy="990600"/>
          </a:xfrm>
          <a:prstGeom prst="rect">
            <a:avLst/>
          </a:prstGeom>
          <a:solidFill>
            <a:srgbClr val="5C005C"/>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A6892154-FC72-4E2C-81FC-08918FF8E818}"/>
              </a:ext>
            </a:extLst>
          </p:cNvPr>
          <p:cNvGrpSpPr/>
          <p:nvPr/>
        </p:nvGrpSpPr>
        <p:grpSpPr>
          <a:xfrm>
            <a:off x="4555294" y="5089189"/>
            <a:ext cx="3325886" cy="1284560"/>
            <a:chOff x="7368376" y="5714255"/>
            <a:chExt cx="2485762" cy="960078"/>
          </a:xfrm>
        </p:grpSpPr>
        <p:pic>
          <p:nvPicPr>
            <p:cNvPr id="53" name="Picture 52">
              <a:extLst>
                <a:ext uri="{FF2B5EF4-FFF2-40B4-BE49-F238E27FC236}">
                  <a16:creationId xmlns:a16="http://schemas.microsoft.com/office/drawing/2014/main" id="{CA3F2487-72B8-4B4A-BCB4-B6699423EA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2229" y="5714255"/>
              <a:ext cx="416712" cy="542293"/>
            </a:xfrm>
            <a:prstGeom prst="rect">
              <a:avLst/>
            </a:prstGeom>
          </p:spPr>
        </p:pic>
        <p:pic>
          <p:nvPicPr>
            <p:cNvPr id="54" name="Picture 53">
              <a:extLst>
                <a:ext uri="{FF2B5EF4-FFF2-40B4-BE49-F238E27FC236}">
                  <a16:creationId xmlns:a16="http://schemas.microsoft.com/office/drawing/2014/main" id="{ED2AB701-E5BD-4B5B-AD5A-E6A96FE652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32722" y="5777388"/>
              <a:ext cx="449399" cy="501189"/>
            </a:xfrm>
            <a:prstGeom prst="rect">
              <a:avLst/>
            </a:prstGeom>
          </p:spPr>
        </p:pic>
        <p:sp>
          <p:nvSpPr>
            <p:cNvPr id="55" name="TextBox 54">
              <a:extLst>
                <a:ext uri="{FF2B5EF4-FFF2-40B4-BE49-F238E27FC236}">
                  <a16:creationId xmlns:a16="http://schemas.microsoft.com/office/drawing/2014/main" id="{C15A56E8-53B6-41CA-834B-AAE88BB173AD}"/>
                </a:ext>
              </a:extLst>
            </p:cNvPr>
            <p:cNvSpPr txBox="1"/>
            <p:nvPr/>
          </p:nvSpPr>
          <p:spPr>
            <a:xfrm>
              <a:off x="7368376" y="6283279"/>
              <a:ext cx="876612" cy="39105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b="1" i="0" u="none" strike="noStrike" cap="none" spc="0" normalizeH="0" baseline="0">
                  <a:ln>
                    <a:noFill/>
                  </a:ln>
                  <a:solidFill>
                    <a:srgbClr val="FFFF00"/>
                  </a:solidFill>
                  <a:effectLst/>
                  <a:uLnTx/>
                  <a:uFillTx/>
                  <a:latin typeface="Segoe UI" panose="020B0502040204020203" pitchFamily="34" charset="0"/>
                  <a:cs typeface="Segoe UI" panose="020B0502040204020203" pitchFamily="34" charset="0"/>
                </a:defRPr>
              </a:lvl1pPr>
            </a:lstStyle>
            <a:p>
              <a:r>
                <a:rPr lang="en-US" dirty="0"/>
                <a:t>Common </a:t>
              </a:r>
              <a:br>
                <a:rPr lang="en-US" dirty="0"/>
              </a:br>
              <a:r>
                <a:rPr lang="en-US" dirty="0"/>
                <a:t>Data Service</a:t>
              </a:r>
            </a:p>
          </p:txBody>
        </p:sp>
        <p:sp>
          <p:nvSpPr>
            <p:cNvPr id="56" name="TextBox 55">
              <a:extLst>
                <a:ext uri="{FF2B5EF4-FFF2-40B4-BE49-F238E27FC236}">
                  <a16:creationId xmlns:a16="http://schemas.microsoft.com/office/drawing/2014/main" id="{F5BFD40B-B7FA-4678-A5A3-636E9FB61DC8}"/>
                </a:ext>
              </a:extLst>
            </p:cNvPr>
            <p:cNvSpPr txBox="1"/>
            <p:nvPr/>
          </p:nvSpPr>
          <p:spPr>
            <a:xfrm>
              <a:off x="9004602" y="6283278"/>
              <a:ext cx="849536" cy="3910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Connectors </a:t>
              </a:r>
              <a:b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gateways</a:t>
              </a:r>
            </a:p>
          </p:txBody>
        </p:sp>
      </p:grpSp>
      <p:grpSp>
        <p:nvGrpSpPr>
          <p:cNvPr id="2" name="Group 1">
            <a:extLst>
              <a:ext uri="{FF2B5EF4-FFF2-40B4-BE49-F238E27FC236}">
                <a16:creationId xmlns:a16="http://schemas.microsoft.com/office/drawing/2014/main" id="{64A0B400-CBE5-4C01-B102-98273890DD5C}"/>
              </a:ext>
            </a:extLst>
          </p:cNvPr>
          <p:cNvGrpSpPr/>
          <p:nvPr/>
        </p:nvGrpSpPr>
        <p:grpSpPr>
          <a:xfrm>
            <a:off x="2610617" y="3527299"/>
            <a:ext cx="7215240" cy="1353176"/>
            <a:chOff x="2660868" y="3546409"/>
            <a:chExt cx="7215240" cy="1353176"/>
          </a:xfrm>
        </p:grpSpPr>
        <p:grpSp>
          <p:nvGrpSpPr>
            <p:cNvPr id="19" name="Group 18">
              <a:extLst>
                <a:ext uri="{FF2B5EF4-FFF2-40B4-BE49-F238E27FC236}">
                  <a16:creationId xmlns:a16="http://schemas.microsoft.com/office/drawing/2014/main" id="{35F0E658-3DE4-4E02-95F7-F151CE3D498E}"/>
                </a:ext>
              </a:extLst>
            </p:cNvPr>
            <p:cNvGrpSpPr/>
            <p:nvPr/>
          </p:nvGrpSpPr>
          <p:grpSpPr>
            <a:xfrm>
              <a:off x="2660868" y="4488208"/>
              <a:ext cx="7215240" cy="411377"/>
              <a:chOff x="3929148" y="4764078"/>
              <a:chExt cx="4025663" cy="229523"/>
            </a:xfrm>
          </p:grpSpPr>
          <p:sp>
            <p:nvSpPr>
              <p:cNvPr id="20" name="TextBox 19">
                <a:extLst>
                  <a:ext uri="{FF2B5EF4-FFF2-40B4-BE49-F238E27FC236}">
                    <a16:creationId xmlns:a16="http://schemas.microsoft.com/office/drawing/2014/main" id="{B98D3BBD-2F83-463F-86E9-7C29C3D23FD1}"/>
                  </a:ext>
                </a:extLst>
              </p:cNvPr>
              <p:cNvSpPr txBox="1"/>
              <p:nvPr/>
            </p:nvSpPr>
            <p:spPr>
              <a:xfrm>
                <a:off x="3929148" y="4764078"/>
                <a:ext cx="593258" cy="2060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Power BI</a:t>
                </a:r>
              </a:p>
            </p:txBody>
          </p:sp>
          <p:sp>
            <p:nvSpPr>
              <p:cNvPr id="21" name="TextBox 20">
                <a:extLst>
                  <a:ext uri="{FF2B5EF4-FFF2-40B4-BE49-F238E27FC236}">
                    <a16:creationId xmlns:a16="http://schemas.microsoft.com/office/drawing/2014/main" id="{58438DA3-19DD-415D-9E92-BF09F4486542}"/>
                  </a:ext>
                </a:extLst>
              </p:cNvPr>
              <p:cNvSpPr txBox="1"/>
              <p:nvPr/>
            </p:nvSpPr>
            <p:spPr>
              <a:xfrm>
                <a:off x="5493502" y="4778950"/>
                <a:ext cx="785443" cy="2060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Segoe UI" panose="020B0502040204020203" pitchFamily="34" charset="0"/>
                    <a:cs typeface="Segoe UI" panose="020B0502040204020203" pitchFamily="34" charset="0"/>
                  </a:defRPr>
                </a:lvl1pPr>
              </a:lstStyle>
              <a:p>
                <a:r>
                  <a:rPr lang="en-US" dirty="0"/>
                  <a:t>PowerApps</a:t>
                </a:r>
              </a:p>
            </p:txBody>
          </p:sp>
          <p:sp>
            <p:nvSpPr>
              <p:cNvPr id="22" name="TextBox 21">
                <a:extLst>
                  <a:ext uri="{FF2B5EF4-FFF2-40B4-BE49-F238E27FC236}">
                    <a16:creationId xmlns:a16="http://schemas.microsoft.com/office/drawing/2014/main" id="{B3B6E7BE-971A-4CCC-88E9-000DDD9805BD}"/>
                  </a:ext>
                </a:extLst>
              </p:cNvPr>
              <p:cNvSpPr txBox="1"/>
              <p:nvPr/>
            </p:nvSpPr>
            <p:spPr>
              <a:xfrm>
                <a:off x="7016322" y="4787536"/>
                <a:ext cx="938489" cy="206065"/>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cap="none" spc="0" normalizeH="0" baseline="0">
                    <a:ln>
                      <a:noFill/>
                    </a:ln>
                    <a:solidFill>
                      <a:prstClr val="white"/>
                    </a:solidFill>
                    <a:effectLst/>
                    <a:uLnTx/>
                    <a:uFillTx/>
                    <a:latin typeface="Segoe UI" panose="020B0502040204020203" pitchFamily="34" charset="0"/>
                    <a:cs typeface="Segoe UI" panose="020B0502040204020203" pitchFamily="34" charset="0"/>
                  </a:defRPr>
                </a:lvl1pPr>
              </a:lstStyle>
              <a:p>
                <a:r>
                  <a:rPr lang="en-US" dirty="0"/>
                  <a:t>Microsoft Flow</a:t>
                </a:r>
              </a:p>
            </p:txBody>
          </p:sp>
        </p:grpSp>
        <p:pic>
          <p:nvPicPr>
            <p:cNvPr id="24" name="Picture 23">
              <a:extLst>
                <a:ext uri="{FF2B5EF4-FFF2-40B4-BE49-F238E27FC236}">
                  <a16:creationId xmlns:a16="http://schemas.microsoft.com/office/drawing/2014/main" id="{1FC28CFF-7011-4601-8886-AFE743AB0392}"/>
                </a:ext>
              </a:extLst>
            </p:cNvPr>
            <p:cNvPicPr>
              <a:picLocks noChangeAspect="1"/>
            </p:cNvPicPr>
            <p:nvPr/>
          </p:nvPicPr>
          <p:blipFill>
            <a:blip r:embed="rId5" cstate="email">
              <a:lum bright="100000"/>
              <a:extLst>
                <a:ext uri="{28A0092B-C50C-407E-A947-70E740481C1C}">
                  <a14:useLocalDpi xmlns:a14="http://schemas.microsoft.com/office/drawing/2010/main"/>
                </a:ext>
              </a:extLst>
            </a:blip>
            <a:stretch>
              <a:fillRect/>
            </a:stretch>
          </p:blipFill>
          <p:spPr>
            <a:xfrm>
              <a:off x="2705831" y="3546409"/>
              <a:ext cx="1014984" cy="758079"/>
            </a:xfrm>
            <a:prstGeom prst="rect">
              <a:avLst/>
            </a:prstGeom>
          </p:spPr>
        </p:pic>
      </p:grpSp>
      <p:pic>
        <p:nvPicPr>
          <p:cNvPr id="18" name="Picture 17">
            <a:extLst>
              <a:ext uri="{FF2B5EF4-FFF2-40B4-BE49-F238E27FC236}">
                <a16:creationId xmlns:a16="http://schemas.microsoft.com/office/drawing/2014/main" id="{4E0DD63D-9D9A-4A66-AF1A-47D4A83DF2D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70236" y="3546409"/>
            <a:ext cx="1016345" cy="763452"/>
          </a:xfrm>
          <a:prstGeom prst="rect">
            <a:avLst/>
          </a:prstGeom>
        </p:spPr>
      </p:pic>
      <p:pic>
        <p:nvPicPr>
          <p:cNvPr id="23" name="Picture 22">
            <a:extLst>
              <a:ext uri="{FF2B5EF4-FFF2-40B4-BE49-F238E27FC236}">
                <a16:creationId xmlns:a16="http://schemas.microsoft.com/office/drawing/2014/main" id="{717E276E-E02E-40D1-8572-91414AE357D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29107" y="3527299"/>
            <a:ext cx="1014984" cy="763301"/>
          </a:xfrm>
          <a:prstGeom prst="rect">
            <a:avLst/>
          </a:prstGeom>
        </p:spPr>
      </p:pic>
    </p:spTree>
    <p:extLst>
      <p:ext uri="{BB962C8B-B14F-4D97-AF65-F5344CB8AC3E}">
        <p14:creationId xmlns:p14="http://schemas.microsoft.com/office/powerpoint/2010/main" val="51696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Power up your apps</a:t>
            </a:r>
            <a:endParaRPr lang="en-US" dirty="0"/>
          </a:p>
        </p:txBody>
      </p:sp>
      <p:sp>
        <p:nvSpPr>
          <p:cNvPr id="2" name="Text Placeholder 1"/>
          <p:cNvSpPr>
            <a:spLocks noGrp="1"/>
          </p:cNvSpPr>
          <p:nvPr>
            <p:ph type="body" sz="quarter" idx="10"/>
          </p:nvPr>
        </p:nvSpPr>
        <p:spPr>
          <a:xfrm>
            <a:off x="274702" y="1211287"/>
            <a:ext cx="11888787" cy="1680460"/>
          </a:xfrm>
        </p:spPr>
        <p:txBody>
          <a:bodyPr/>
          <a:lstStyle/>
          <a:p>
            <a:r>
              <a:rPr lang="en-US" sz="3600" dirty="0"/>
              <a:t>Apps are most useful when they drive action based on complete and correct end-to-end views of data from across systems</a:t>
            </a:r>
          </a:p>
        </p:txBody>
      </p:sp>
      <p:grpSp>
        <p:nvGrpSpPr>
          <p:cNvPr id="49" name="Group 48"/>
          <p:cNvGrpSpPr/>
          <p:nvPr/>
        </p:nvGrpSpPr>
        <p:grpSpPr>
          <a:xfrm>
            <a:off x="6586797" y="3837922"/>
            <a:ext cx="5575104" cy="2947970"/>
            <a:chOff x="6586797" y="3837922"/>
            <a:chExt cx="5575104" cy="2947970"/>
          </a:xfrm>
        </p:grpSpPr>
        <p:grpSp>
          <p:nvGrpSpPr>
            <p:cNvPr id="5" name="Group 4"/>
            <p:cNvGrpSpPr/>
            <p:nvPr/>
          </p:nvGrpSpPr>
          <p:grpSpPr>
            <a:xfrm>
              <a:off x="6586797" y="3935859"/>
              <a:ext cx="1490289" cy="872022"/>
              <a:chOff x="1402829" y="1872781"/>
              <a:chExt cx="2381769" cy="1447800"/>
            </a:xfrm>
          </p:grpSpPr>
          <p:sp>
            <p:nvSpPr>
              <p:cNvPr id="38" name="Oval 37"/>
              <p:cNvSpPr/>
              <p:nvPr/>
            </p:nvSpPr>
            <p:spPr bwMode="auto">
              <a:xfrm>
                <a:off x="1808593" y="206328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39" name="Oval 38"/>
              <p:cNvSpPr/>
              <p:nvPr/>
            </p:nvSpPr>
            <p:spPr bwMode="auto">
              <a:xfrm>
                <a:off x="2604220" y="187278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40" name="Oval 39"/>
              <p:cNvSpPr/>
              <p:nvPr/>
            </p:nvSpPr>
            <p:spPr bwMode="auto">
              <a:xfrm>
                <a:off x="3403598" y="206328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cxnSp>
            <p:nvCxnSpPr>
              <p:cNvPr id="41" name="Straight Connector 40"/>
              <p:cNvCxnSpPr>
                <a:stCxn id="38" idx="5"/>
              </p:cNvCxnSpPr>
              <p:nvPr/>
            </p:nvCxnSpPr>
            <p:spPr>
              <a:xfrm>
                <a:off x="2133797" y="2388485"/>
                <a:ext cx="2799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9" idx="4"/>
                <a:endCxn id="44" idx="1"/>
              </p:cNvCxnSpPr>
              <p:nvPr/>
            </p:nvCxnSpPr>
            <p:spPr>
              <a:xfrm>
                <a:off x="2794720" y="2253781"/>
                <a:ext cx="4473" cy="38100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3"/>
              </p:cNvCxnSpPr>
              <p:nvPr/>
            </p:nvCxnSpPr>
            <p:spPr>
              <a:xfrm flipH="1">
                <a:off x="3217571" y="2388485"/>
                <a:ext cx="2418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Flowchart: Magnetic Disk 43"/>
              <p:cNvSpPr/>
              <p:nvPr/>
            </p:nvSpPr>
            <p:spPr bwMode="auto">
              <a:xfrm>
                <a:off x="2189593" y="2634781"/>
                <a:ext cx="1219200" cy="685800"/>
              </a:xfrm>
              <a:prstGeom prst="flowChartMagneticDisk">
                <a:avLst/>
              </a:prstGeom>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r>
                  <a:rPr lang="en-US" sz="1224" dirty="0">
                    <a:gradFill>
                      <a:gsLst>
                        <a:gs pos="0">
                          <a:srgbClr val="FFFFFF"/>
                        </a:gs>
                        <a:gs pos="100000">
                          <a:srgbClr val="FFFFFF"/>
                        </a:gs>
                      </a:gsLst>
                      <a:lin ang="5400000" scaled="0"/>
                    </a:gradFill>
                    <a:latin typeface="Segoe UI Semilight"/>
                  </a:rPr>
                  <a:t>HR</a:t>
                </a:r>
              </a:p>
            </p:txBody>
          </p:sp>
          <p:sp>
            <p:nvSpPr>
              <p:cNvPr id="45" name="Oval 44"/>
              <p:cNvSpPr/>
              <p:nvPr/>
            </p:nvSpPr>
            <p:spPr bwMode="auto">
              <a:xfrm>
                <a:off x="1402829" y="278718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cxnSp>
            <p:nvCxnSpPr>
              <p:cNvPr id="46" name="Straight Connector 45"/>
              <p:cNvCxnSpPr>
                <a:stCxn id="45" idx="6"/>
                <a:endCxn id="44" idx="2"/>
              </p:cNvCxnSpPr>
              <p:nvPr/>
            </p:nvCxnSpPr>
            <p:spPr>
              <a:xfrm>
                <a:off x="1783829" y="2977681"/>
                <a:ext cx="405764" cy="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9841655" y="3837922"/>
              <a:ext cx="1236400" cy="872022"/>
              <a:chOff x="6604720" y="1710179"/>
              <a:chExt cx="1976005" cy="1447800"/>
            </a:xfrm>
          </p:grpSpPr>
          <p:sp>
            <p:nvSpPr>
              <p:cNvPr id="31" name="Oval 30"/>
              <p:cNvSpPr/>
              <p:nvPr/>
            </p:nvSpPr>
            <p:spPr bwMode="auto">
              <a:xfrm>
                <a:off x="6604720" y="1900679"/>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32" name="Oval 31"/>
              <p:cNvSpPr/>
              <p:nvPr/>
            </p:nvSpPr>
            <p:spPr bwMode="auto">
              <a:xfrm>
                <a:off x="7400347" y="1710179"/>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33" name="Oval 32"/>
              <p:cNvSpPr/>
              <p:nvPr/>
            </p:nvSpPr>
            <p:spPr bwMode="auto">
              <a:xfrm>
                <a:off x="8199725" y="1900679"/>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cxnSp>
            <p:nvCxnSpPr>
              <p:cNvPr id="34" name="Straight Connector 33"/>
              <p:cNvCxnSpPr>
                <a:stCxn id="31" idx="5"/>
              </p:cNvCxnSpPr>
              <p:nvPr/>
            </p:nvCxnSpPr>
            <p:spPr>
              <a:xfrm>
                <a:off x="6929924" y="2225883"/>
                <a:ext cx="2799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2" idx="4"/>
                <a:endCxn id="37" idx="1"/>
              </p:cNvCxnSpPr>
              <p:nvPr/>
            </p:nvCxnSpPr>
            <p:spPr>
              <a:xfrm>
                <a:off x="7590847" y="2091179"/>
                <a:ext cx="4473" cy="38100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3" idx="3"/>
              </p:cNvCxnSpPr>
              <p:nvPr/>
            </p:nvCxnSpPr>
            <p:spPr>
              <a:xfrm flipH="1">
                <a:off x="8013698" y="2225883"/>
                <a:ext cx="2418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Flowchart: Magnetic Disk 36"/>
              <p:cNvSpPr/>
              <p:nvPr/>
            </p:nvSpPr>
            <p:spPr bwMode="auto">
              <a:xfrm>
                <a:off x="6985720" y="2472179"/>
                <a:ext cx="1219200" cy="685800"/>
              </a:xfrm>
              <a:prstGeom prst="flowChartMagneticDisk">
                <a:avLst/>
              </a:prstGeom>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r>
                  <a:rPr lang="en-US" sz="1224" dirty="0">
                    <a:gradFill>
                      <a:gsLst>
                        <a:gs pos="0">
                          <a:srgbClr val="FFFFFF"/>
                        </a:gs>
                        <a:gs pos="100000">
                          <a:srgbClr val="FFFFFF"/>
                        </a:gs>
                      </a:gsLst>
                      <a:lin ang="5400000" scaled="0"/>
                    </a:gradFill>
                    <a:latin typeface="Segoe UI Semilight"/>
                  </a:rPr>
                  <a:t>Finance</a:t>
                </a:r>
              </a:p>
            </p:txBody>
          </p:sp>
        </p:grpSp>
        <p:grpSp>
          <p:nvGrpSpPr>
            <p:cNvPr id="8" name="Group 7"/>
            <p:cNvGrpSpPr/>
            <p:nvPr/>
          </p:nvGrpSpPr>
          <p:grpSpPr>
            <a:xfrm>
              <a:off x="10874572" y="5304412"/>
              <a:ext cx="1287329" cy="1216241"/>
              <a:chOff x="8255521" y="4144962"/>
              <a:chExt cx="2057400" cy="2019300"/>
            </a:xfrm>
          </p:grpSpPr>
          <p:sp>
            <p:nvSpPr>
              <p:cNvPr id="22" name="Oval 21"/>
              <p:cNvSpPr/>
              <p:nvPr/>
            </p:nvSpPr>
            <p:spPr bwMode="auto">
              <a:xfrm>
                <a:off x="8682558" y="5783262"/>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23" name="Oval 22"/>
              <p:cNvSpPr/>
              <p:nvPr/>
            </p:nvSpPr>
            <p:spPr bwMode="auto">
              <a:xfrm>
                <a:off x="9404410" y="5600411"/>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24" name="Oval 23"/>
              <p:cNvSpPr/>
              <p:nvPr/>
            </p:nvSpPr>
            <p:spPr bwMode="auto">
              <a:xfrm>
                <a:off x="9469526" y="4144962"/>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cxnSp>
            <p:nvCxnSpPr>
              <p:cNvPr id="25" name="Straight Connector 24"/>
              <p:cNvCxnSpPr>
                <a:stCxn id="22" idx="0"/>
                <a:endCxn id="28" idx="3"/>
              </p:cNvCxnSpPr>
              <p:nvPr/>
            </p:nvCxnSpPr>
            <p:spPr>
              <a:xfrm flipH="1" flipV="1">
                <a:off x="8865121" y="5402262"/>
                <a:ext cx="7937" cy="38100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3" idx="1"/>
              </p:cNvCxnSpPr>
              <p:nvPr/>
            </p:nvCxnSpPr>
            <p:spPr>
              <a:xfrm flipH="1" flipV="1">
                <a:off x="9283499" y="5326062"/>
                <a:ext cx="176707" cy="330145"/>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4" idx="3"/>
              </p:cNvCxnSpPr>
              <p:nvPr/>
            </p:nvCxnSpPr>
            <p:spPr>
              <a:xfrm flipH="1">
                <a:off x="9283499" y="4470166"/>
                <a:ext cx="241823" cy="322496"/>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lowchart: Magnetic Disk 27"/>
              <p:cNvSpPr/>
              <p:nvPr/>
            </p:nvSpPr>
            <p:spPr bwMode="auto">
              <a:xfrm>
                <a:off x="8255521" y="4716462"/>
                <a:ext cx="1219200" cy="685800"/>
              </a:xfrm>
              <a:prstGeom prst="flowChartMagneticDisk">
                <a:avLst/>
              </a:prstGeom>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r>
                  <a:rPr lang="en-US" sz="1224" dirty="0">
                    <a:gradFill>
                      <a:gsLst>
                        <a:gs pos="0">
                          <a:srgbClr val="FFFFFF"/>
                        </a:gs>
                        <a:gs pos="100000">
                          <a:srgbClr val="FFFFFF"/>
                        </a:gs>
                      </a:gsLst>
                      <a:lin ang="5400000" scaled="0"/>
                    </a:gradFill>
                    <a:latin typeface="Segoe UI Semilight"/>
                  </a:rPr>
                  <a:t>Travel</a:t>
                </a:r>
              </a:p>
            </p:txBody>
          </p:sp>
          <p:sp>
            <p:nvSpPr>
              <p:cNvPr id="29" name="Oval 28"/>
              <p:cNvSpPr/>
              <p:nvPr/>
            </p:nvSpPr>
            <p:spPr bwMode="auto">
              <a:xfrm>
                <a:off x="9931921" y="4945062"/>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cxnSp>
            <p:nvCxnSpPr>
              <p:cNvPr id="30" name="Straight Connector 29"/>
              <p:cNvCxnSpPr>
                <a:stCxn id="29" idx="2"/>
                <a:endCxn id="28" idx="4"/>
              </p:cNvCxnSpPr>
              <p:nvPr/>
            </p:nvCxnSpPr>
            <p:spPr>
              <a:xfrm flipH="1" flipV="1">
                <a:off x="9474721" y="5059362"/>
                <a:ext cx="457200" cy="76200"/>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7862288" y="5541259"/>
              <a:ext cx="762862" cy="1244633"/>
              <a:chOff x="3447993" y="4518024"/>
              <a:chExt cx="1219200" cy="2066438"/>
            </a:xfrm>
          </p:grpSpPr>
          <p:pic>
            <p:nvPicPr>
              <p:cNvPr id="16" name="Picture 15" descr="File:&lt;strong&gt;User&lt;/strong&gt; font awesome.svg - Wikimedia Commons"/>
              <p:cNvPicPr>
                <a:picLocks noChangeAspect="1"/>
              </p:cNvPicPr>
              <p:nvPr/>
            </p:nvPicPr>
            <p:blipFill>
              <a:blip r:embed="rId3"/>
              <a:stretch>
                <a:fillRect/>
              </a:stretch>
            </p:blipFill>
            <p:spPr>
              <a:xfrm>
                <a:off x="3790892" y="6051062"/>
                <a:ext cx="533400" cy="533400"/>
              </a:xfrm>
              <a:prstGeom prst="rect">
                <a:avLst/>
              </a:prstGeom>
            </p:spPr>
          </p:pic>
          <p:sp>
            <p:nvSpPr>
              <p:cNvPr id="17" name="Flowchart: Magnetic Disk 16"/>
              <p:cNvSpPr/>
              <p:nvPr/>
            </p:nvSpPr>
            <p:spPr bwMode="auto">
              <a:xfrm>
                <a:off x="3447993" y="4518024"/>
                <a:ext cx="1219200" cy="685800"/>
              </a:xfrm>
              <a:prstGeom prst="flowChartMagneticDisk">
                <a:avLst/>
              </a:prstGeom>
              <a:ln w="285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r>
                  <a:rPr lang="en-US" sz="1122" dirty="0">
                    <a:gradFill>
                      <a:gsLst>
                        <a:gs pos="0">
                          <a:srgbClr val="FFFFFF"/>
                        </a:gs>
                        <a:gs pos="100000">
                          <a:srgbClr val="FFFFFF"/>
                        </a:gs>
                      </a:gsLst>
                      <a:lin ang="5400000" scaled="0"/>
                    </a:gradFill>
                    <a:latin typeface="Segoe UI Semilight"/>
                  </a:rPr>
                  <a:t>(reporting)</a:t>
                </a:r>
              </a:p>
            </p:txBody>
          </p:sp>
          <p:grpSp>
            <p:nvGrpSpPr>
              <p:cNvPr id="18" name="Group 17"/>
              <p:cNvGrpSpPr/>
              <p:nvPr/>
            </p:nvGrpSpPr>
            <p:grpSpPr>
              <a:xfrm>
                <a:off x="3867093" y="5568517"/>
                <a:ext cx="381000" cy="381000"/>
                <a:chOff x="1786136" y="5097462"/>
                <a:chExt cx="381000" cy="381000"/>
              </a:xfrm>
            </p:grpSpPr>
            <p:sp>
              <p:nvSpPr>
                <p:cNvPr id="20" name="Oval 19"/>
                <p:cNvSpPr/>
                <p:nvPr/>
              </p:nvSpPr>
              <p:spPr bwMode="auto">
                <a:xfrm>
                  <a:off x="1786136" y="5097462"/>
                  <a:ext cx="381000" cy="381000"/>
                </a:xfrm>
                <a:prstGeom prst="ellipse">
                  <a:avLst/>
                </a:prstGeom>
                <a:solidFill>
                  <a:schemeClr val="bg1"/>
                </a:solid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pic>
              <p:nvPicPr>
                <p:cNvPr id="21" name="Picture 20" descr="&lt;strong&gt;Power BI&lt;/strong&gt; Integration | MailChimp Integrations Directory"/>
                <p:cNvPicPr>
                  <a:picLocks noChangeAspect="1"/>
                </p:cNvPicPr>
                <p:nvPr/>
              </p:nvPicPr>
              <p:blipFill>
                <a:blip r:embed="rId4"/>
                <a:stretch>
                  <a:fillRect/>
                </a:stretch>
              </p:blipFill>
              <p:spPr>
                <a:xfrm>
                  <a:off x="1887636" y="5199007"/>
                  <a:ext cx="177999" cy="177999"/>
                </a:xfrm>
                <a:prstGeom prst="rect">
                  <a:avLst/>
                </a:prstGeom>
                <a:ln>
                  <a:noFill/>
                </a:ln>
              </p:spPr>
            </p:pic>
          </p:grpSp>
          <p:cxnSp>
            <p:nvCxnSpPr>
              <p:cNvPr id="19" name="Straight Connector 18"/>
              <p:cNvCxnSpPr>
                <a:stCxn id="20" idx="0"/>
                <a:endCxn id="17" idx="3"/>
              </p:cNvCxnSpPr>
              <p:nvPr/>
            </p:nvCxnSpPr>
            <p:spPr>
              <a:xfrm flipV="1">
                <a:off x="4057593" y="5203824"/>
                <a:ext cx="0" cy="364693"/>
              </a:xfrm>
              <a:prstGeom prst="line">
                <a:avLst/>
              </a:prstGeom>
              <a:ln w="571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p:cNvGrpSpPr/>
          <p:nvPr/>
        </p:nvGrpSpPr>
        <p:grpSpPr>
          <a:xfrm>
            <a:off x="7858057" y="4440713"/>
            <a:ext cx="3131053" cy="1415969"/>
            <a:chOff x="7858057" y="4440713"/>
            <a:chExt cx="3131053" cy="1415969"/>
          </a:xfrm>
        </p:grpSpPr>
        <p:sp>
          <p:nvSpPr>
            <p:cNvPr id="10" name="Arrow: Left-Right 9"/>
            <p:cNvSpPr/>
            <p:nvPr/>
          </p:nvSpPr>
          <p:spPr bwMode="auto">
            <a:xfrm rot="21422609">
              <a:off x="8153462" y="4440713"/>
              <a:ext cx="1614163" cy="198208"/>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11" name="Arrow: Left-Right 10"/>
            <p:cNvSpPr/>
            <p:nvPr/>
          </p:nvSpPr>
          <p:spPr bwMode="auto">
            <a:xfrm rot="322386">
              <a:off x="8844038" y="5658474"/>
              <a:ext cx="1832542" cy="198208"/>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12" name="Arrow: Left-Right 11"/>
            <p:cNvSpPr/>
            <p:nvPr/>
          </p:nvSpPr>
          <p:spPr bwMode="auto">
            <a:xfrm rot="2801685">
              <a:off x="7630839" y="5065481"/>
              <a:ext cx="681781" cy="205908"/>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13" name="Arrow: Left-Right 12"/>
            <p:cNvSpPr/>
            <p:nvPr/>
          </p:nvSpPr>
          <p:spPr bwMode="auto">
            <a:xfrm rot="3289888">
              <a:off x="10471613" y="5064091"/>
              <a:ext cx="829086" cy="205908"/>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14" name="Arrow: Left-Right 13"/>
            <p:cNvSpPr/>
            <p:nvPr/>
          </p:nvSpPr>
          <p:spPr bwMode="auto">
            <a:xfrm rot="20052214">
              <a:off x="8515456" y="4994230"/>
              <a:ext cx="1619064" cy="198208"/>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sp>
          <p:nvSpPr>
            <p:cNvPr id="15" name="Arrow: Left-Right 14"/>
            <p:cNvSpPr/>
            <p:nvPr/>
          </p:nvSpPr>
          <p:spPr bwMode="auto">
            <a:xfrm rot="1142530">
              <a:off x="7858057" y="5098799"/>
              <a:ext cx="2961053" cy="198208"/>
            </a:xfrm>
            <a:prstGeom prst="leftRightArrow">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1224" dirty="0">
                <a:gradFill>
                  <a:gsLst>
                    <a:gs pos="0">
                      <a:srgbClr val="FFFFFF"/>
                    </a:gs>
                    <a:gs pos="100000">
                      <a:srgbClr val="FFFFFF"/>
                    </a:gs>
                  </a:gsLst>
                  <a:lin ang="5400000" scaled="0"/>
                </a:gradFill>
                <a:latin typeface="Segoe UI Semilight"/>
              </a:endParaRPr>
            </a:p>
          </p:txBody>
        </p:sp>
      </p:grpSp>
      <p:sp>
        <p:nvSpPr>
          <p:cNvPr id="48" name="Text Placeholder 1"/>
          <p:cNvSpPr txBox="1">
            <a:spLocks/>
          </p:cNvSpPr>
          <p:nvPr/>
        </p:nvSpPr>
        <p:spPr>
          <a:xfrm>
            <a:off x="274702" y="3152477"/>
            <a:ext cx="11888787" cy="3237809"/>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Most companies struggle to do this today</a:t>
            </a:r>
          </a:p>
          <a:p>
            <a:pPr lvl="1"/>
            <a:r>
              <a:rPr lang="en-US" dirty="0"/>
              <a:t>Deploy expensive or home-grown </a:t>
            </a:r>
            <a:br>
              <a:rPr lang="en-US" dirty="0"/>
            </a:br>
            <a:r>
              <a:rPr lang="en-US" dirty="0"/>
              <a:t>solutions</a:t>
            </a:r>
          </a:p>
          <a:p>
            <a:pPr lvl="1"/>
            <a:r>
              <a:rPr lang="en-US" dirty="0"/>
              <a:t>Problems:</a:t>
            </a:r>
          </a:p>
          <a:p>
            <a:pPr lvl="3">
              <a:buFont typeface="Wingdings" panose="05000000000000000000" pitchFamily="2" charset="2"/>
              <a:buChar char="û"/>
            </a:pPr>
            <a:r>
              <a:rPr lang="en-US" sz="2400" dirty="0"/>
              <a:t>Stale data</a:t>
            </a:r>
          </a:p>
          <a:p>
            <a:pPr lvl="3">
              <a:buFont typeface="Wingdings" panose="05000000000000000000" pitchFamily="2" charset="2"/>
              <a:buChar char="û"/>
            </a:pPr>
            <a:r>
              <a:rPr lang="en-US" sz="2400" dirty="0"/>
              <a:t>Incomplete data</a:t>
            </a:r>
          </a:p>
          <a:p>
            <a:pPr lvl="3">
              <a:buFont typeface="Wingdings" panose="05000000000000000000" pitchFamily="2" charset="2"/>
              <a:buChar char="û"/>
            </a:pPr>
            <a:r>
              <a:rPr lang="en-US" sz="2400" dirty="0"/>
              <a:t>Insecure data</a:t>
            </a:r>
          </a:p>
        </p:txBody>
      </p:sp>
    </p:spTree>
    <p:extLst>
      <p:ext uri="{BB962C8B-B14F-4D97-AF65-F5344CB8AC3E}">
        <p14:creationId xmlns:p14="http://schemas.microsoft.com/office/powerpoint/2010/main" val="206365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Common Data Service</a:t>
            </a:r>
          </a:p>
        </p:txBody>
      </p:sp>
      <p:sp>
        <p:nvSpPr>
          <p:cNvPr id="2" name="Text Placeholder 1"/>
          <p:cNvSpPr>
            <a:spLocks noGrp="1"/>
          </p:cNvSpPr>
          <p:nvPr>
            <p:ph type="body" sz="quarter" idx="10"/>
          </p:nvPr>
        </p:nvSpPr>
        <p:spPr>
          <a:xfrm>
            <a:off x="274702" y="1211287"/>
            <a:ext cx="11888787" cy="4592026"/>
          </a:xfrm>
        </p:spPr>
        <p:txBody>
          <a:bodyPr/>
          <a:lstStyle/>
          <a:p>
            <a:r>
              <a:rPr lang="en-US" sz="3600" dirty="0"/>
              <a:t>CDS brings together your data from Dynamics 365, Office 365, and Azure Active Directory into one place.</a:t>
            </a:r>
          </a:p>
          <a:p>
            <a:endParaRPr lang="en-US" sz="3600" dirty="0"/>
          </a:p>
          <a:p>
            <a:r>
              <a:rPr lang="en-US" sz="3600" dirty="0"/>
              <a:t>We do the heavy lifting so you </a:t>
            </a:r>
            <a:br>
              <a:rPr lang="en-US" sz="3600" dirty="0"/>
            </a:br>
            <a:r>
              <a:rPr lang="en-US" sz="3600" dirty="0"/>
              <a:t>can focus on what matters:</a:t>
            </a:r>
          </a:p>
          <a:p>
            <a:pPr lvl="1"/>
            <a:r>
              <a:rPr lang="en-US" sz="2000" dirty="0"/>
              <a:t>discovering insights</a:t>
            </a:r>
          </a:p>
          <a:p>
            <a:pPr lvl="1"/>
            <a:r>
              <a:rPr lang="en-US" sz="2000" dirty="0"/>
              <a:t>building apps for action</a:t>
            </a:r>
          </a:p>
          <a:p>
            <a:pPr lvl="1"/>
            <a:r>
              <a:rPr lang="en-US" sz="2000" dirty="0"/>
              <a:t>automating processes </a:t>
            </a:r>
          </a:p>
          <a:p>
            <a:pPr lvl="1"/>
            <a:endParaRPr lang="en-US" sz="2000" dirty="0"/>
          </a:p>
          <a:p>
            <a:pPr lvl="1"/>
            <a:endParaRPr lang="en-US" sz="2000" dirty="0"/>
          </a:p>
        </p:txBody>
      </p:sp>
      <p:grpSp>
        <p:nvGrpSpPr>
          <p:cNvPr id="4" name="Group 3"/>
          <p:cNvGrpSpPr/>
          <p:nvPr/>
        </p:nvGrpSpPr>
        <p:grpSpPr>
          <a:xfrm>
            <a:off x="6458463" y="3773599"/>
            <a:ext cx="5214249" cy="3236404"/>
            <a:chOff x="7663153" y="4592710"/>
            <a:chExt cx="3499238" cy="2171924"/>
          </a:xfrm>
        </p:grpSpPr>
        <p:grpSp>
          <p:nvGrpSpPr>
            <p:cNvPr id="5" name="Group 4"/>
            <p:cNvGrpSpPr/>
            <p:nvPr/>
          </p:nvGrpSpPr>
          <p:grpSpPr>
            <a:xfrm>
              <a:off x="7663153" y="4608902"/>
              <a:ext cx="3499238" cy="2155732"/>
              <a:chOff x="7663153" y="4608902"/>
              <a:chExt cx="3499238" cy="2155732"/>
            </a:xfrm>
          </p:grpSpPr>
          <p:grpSp>
            <p:nvGrpSpPr>
              <p:cNvPr id="13" name="Group 12"/>
              <p:cNvGrpSpPr/>
              <p:nvPr/>
            </p:nvGrpSpPr>
            <p:grpSpPr>
              <a:xfrm>
                <a:off x="10204072" y="5810899"/>
                <a:ext cx="533400" cy="533400"/>
                <a:chOff x="3589959" y="2963862"/>
                <a:chExt cx="533400" cy="533400"/>
              </a:xfrm>
            </p:grpSpPr>
            <p:sp>
              <p:nvSpPr>
                <p:cNvPr id="37" name="Oval 36"/>
                <p:cNvSpPr/>
                <p:nvPr/>
              </p:nvSpPr>
              <p:spPr bwMode="auto">
                <a:xfrm>
                  <a:off x="3589959" y="29638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2040" dirty="0">
                    <a:gradFill>
                      <a:gsLst>
                        <a:gs pos="0">
                          <a:srgbClr val="FFFFFF"/>
                        </a:gs>
                        <a:gs pos="100000">
                          <a:srgbClr val="FFFFFF"/>
                        </a:gs>
                      </a:gsLst>
                      <a:lin ang="5400000" scaled="0"/>
                    </a:gradFill>
                    <a:latin typeface="Segoe UI Semilight"/>
                  </a:endParaRPr>
                </a:p>
              </p:txBody>
            </p:sp>
            <p:sp>
              <p:nvSpPr>
                <p:cNvPr id="38" name="Freeform 2"/>
                <p:cNvSpPr/>
                <p:nvPr/>
              </p:nvSpPr>
              <p:spPr>
                <a:xfrm>
                  <a:off x="3748710" y="3104355"/>
                  <a:ext cx="209938" cy="252413"/>
                </a:xfrm>
                <a:custGeom>
                  <a:avLst/>
                  <a:gdLst>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12199 w 2047881"/>
                    <a:gd name="connsiteY12" fmla="*/ 401896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338492 w 2047881"/>
                    <a:gd name="connsiteY13" fmla="*/ 517471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79087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7881" h="2462211">
                      <a:moveTo>
                        <a:pt x="1321723" y="0"/>
                      </a:moveTo>
                      <a:lnTo>
                        <a:pt x="2045623" y="225555"/>
                      </a:lnTo>
                      <a:lnTo>
                        <a:pt x="2038608" y="227242"/>
                      </a:lnTo>
                      <a:lnTo>
                        <a:pt x="2047879" y="230039"/>
                      </a:lnTo>
                      <a:cubicBezTo>
                        <a:pt x="2047880" y="905834"/>
                        <a:pt x="2047880" y="1581628"/>
                        <a:pt x="2047881" y="2257423"/>
                      </a:cubicBezTo>
                      <a:lnTo>
                        <a:pt x="2047881" y="2257423"/>
                      </a:lnTo>
                      <a:lnTo>
                        <a:pt x="2047881" y="2257423"/>
                      </a:lnTo>
                      <a:lnTo>
                        <a:pt x="2047881" y="2273528"/>
                      </a:lnTo>
                      <a:lnTo>
                        <a:pt x="1529155" y="2403209"/>
                      </a:lnTo>
                      <a:lnTo>
                        <a:pt x="1319219" y="2462211"/>
                      </a:lnTo>
                      <a:lnTo>
                        <a:pt x="4769" y="1978818"/>
                      </a:lnTo>
                      <a:lnTo>
                        <a:pt x="1328689" y="2179087"/>
                      </a:lnTo>
                      <a:cubicBezTo>
                        <a:pt x="1326856" y="1584859"/>
                        <a:pt x="1325024" y="974142"/>
                        <a:pt x="1323191" y="379914"/>
                      </a:cubicBezTo>
                      <a:lnTo>
                        <a:pt x="431923" y="588918"/>
                      </a:lnTo>
                      <a:cubicBezTo>
                        <a:pt x="435587" y="992536"/>
                        <a:pt x="422764" y="1396155"/>
                        <a:pt x="426428" y="1799773"/>
                      </a:cubicBezTo>
                      <a:lnTo>
                        <a:pt x="0" y="1971676"/>
                      </a:lnTo>
                      <a:lnTo>
                        <a:pt x="0" y="509590"/>
                      </a:lnTo>
                      <a:lnTo>
                        <a:pt x="11240" y="510238"/>
                      </a:lnTo>
                      <a:lnTo>
                        <a:pt x="2387" y="507206"/>
                      </a:lnTo>
                      <a:lnTo>
                        <a:pt x="13217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grpSp>
          <p:grpSp>
            <p:nvGrpSpPr>
              <p:cNvPr id="14" name="Group 13"/>
              <p:cNvGrpSpPr/>
              <p:nvPr/>
            </p:nvGrpSpPr>
            <p:grpSpPr>
              <a:xfrm>
                <a:off x="9164302" y="5793830"/>
                <a:ext cx="533400" cy="533400"/>
                <a:chOff x="3017837" y="4083049"/>
                <a:chExt cx="533400" cy="533400"/>
              </a:xfrm>
            </p:grpSpPr>
            <p:sp>
              <p:nvSpPr>
                <p:cNvPr id="35" name="Oval 34"/>
                <p:cNvSpPr/>
                <p:nvPr/>
              </p:nvSpPr>
              <p:spPr bwMode="auto">
                <a:xfrm>
                  <a:off x="3017837" y="4083049"/>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2040" dirty="0">
                    <a:gradFill>
                      <a:gsLst>
                        <a:gs pos="0">
                          <a:srgbClr val="FFFFFF"/>
                        </a:gs>
                        <a:gs pos="100000">
                          <a:srgbClr val="FFFFFF"/>
                        </a:gs>
                      </a:gsLst>
                      <a:lin ang="5400000" scaled="0"/>
                    </a:gradFill>
                    <a:latin typeface="Segoe UI Semilight"/>
                  </a:endParaRPr>
                </a:p>
              </p:txBody>
            </p:sp>
            <p:sp>
              <p:nvSpPr>
                <p:cNvPr id="36" name="Freeform 3"/>
                <p:cNvSpPr/>
                <p:nvPr/>
              </p:nvSpPr>
              <p:spPr>
                <a:xfrm rot="16200000">
                  <a:off x="3185339" y="4260816"/>
                  <a:ext cx="198397" cy="191320"/>
                </a:xfrm>
                <a:custGeom>
                  <a:avLst/>
                  <a:gdLst>
                    <a:gd name="connsiteX0" fmla="*/ 769620 w 1607820"/>
                    <a:gd name="connsiteY0" fmla="*/ 686879 h 1550464"/>
                    <a:gd name="connsiteX1" fmla="*/ 769620 w 1607820"/>
                    <a:gd name="connsiteY1" fmla="*/ 1550464 h 1550464"/>
                    <a:gd name="connsiteX2" fmla="*/ 0 w 1607820"/>
                    <a:gd name="connsiteY2" fmla="*/ 1550464 h 1550464"/>
                    <a:gd name="connsiteX3" fmla="*/ 135255 w 1607820"/>
                    <a:gd name="connsiteY3" fmla="*/ 686879 h 1550464"/>
                    <a:gd name="connsiteX4" fmla="*/ 769620 w 1607820"/>
                    <a:gd name="connsiteY4" fmla="*/ 0 h 1550464"/>
                    <a:gd name="connsiteX5" fmla="*/ 769620 w 1607820"/>
                    <a:gd name="connsiteY5" fmla="*/ 641160 h 1550464"/>
                    <a:gd name="connsiteX6" fmla="*/ 142416 w 1607820"/>
                    <a:gd name="connsiteY6" fmla="*/ 641160 h 1550464"/>
                    <a:gd name="connsiteX7" fmla="*/ 242834 w 1607820"/>
                    <a:gd name="connsiteY7" fmla="*/ 0 h 1550464"/>
                    <a:gd name="connsiteX8" fmla="*/ 1465405 w 1607820"/>
                    <a:gd name="connsiteY8" fmla="*/ 641160 h 1550464"/>
                    <a:gd name="connsiteX9" fmla="*/ 815339 w 1607820"/>
                    <a:gd name="connsiteY9" fmla="*/ 641160 h 1550464"/>
                    <a:gd name="connsiteX10" fmla="*/ 815339 w 1607820"/>
                    <a:gd name="connsiteY10" fmla="*/ 0 h 1550464"/>
                    <a:gd name="connsiteX11" fmla="*/ 1364986 w 1607820"/>
                    <a:gd name="connsiteY11" fmla="*/ 0 h 1550464"/>
                    <a:gd name="connsiteX12" fmla="*/ 1607820 w 1607820"/>
                    <a:gd name="connsiteY12" fmla="*/ 1550464 h 1550464"/>
                    <a:gd name="connsiteX13" fmla="*/ 815339 w 1607820"/>
                    <a:gd name="connsiteY13" fmla="*/ 1550464 h 1550464"/>
                    <a:gd name="connsiteX14" fmla="*/ 815339 w 1607820"/>
                    <a:gd name="connsiteY14" fmla="*/ 686879 h 1550464"/>
                    <a:gd name="connsiteX15" fmla="*/ 1472565 w 1607820"/>
                    <a:gd name="connsiteY15" fmla="*/ 686879 h 155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7820" h="1550464">
                      <a:moveTo>
                        <a:pt x="769620" y="686879"/>
                      </a:moveTo>
                      <a:lnTo>
                        <a:pt x="769620" y="1550464"/>
                      </a:lnTo>
                      <a:lnTo>
                        <a:pt x="0" y="1550464"/>
                      </a:lnTo>
                      <a:lnTo>
                        <a:pt x="135255" y="686879"/>
                      </a:lnTo>
                      <a:close/>
                      <a:moveTo>
                        <a:pt x="769620" y="0"/>
                      </a:moveTo>
                      <a:lnTo>
                        <a:pt x="769620" y="641160"/>
                      </a:lnTo>
                      <a:lnTo>
                        <a:pt x="142416" y="641160"/>
                      </a:lnTo>
                      <a:lnTo>
                        <a:pt x="242834" y="0"/>
                      </a:lnTo>
                      <a:close/>
                      <a:moveTo>
                        <a:pt x="1465405" y="641160"/>
                      </a:moveTo>
                      <a:lnTo>
                        <a:pt x="815339" y="641160"/>
                      </a:lnTo>
                      <a:lnTo>
                        <a:pt x="815339" y="0"/>
                      </a:lnTo>
                      <a:lnTo>
                        <a:pt x="1364986" y="0"/>
                      </a:lnTo>
                      <a:close/>
                      <a:moveTo>
                        <a:pt x="1607820" y="1550464"/>
                      </a:moveTo>
                      <a:lnTo>
                        <a:pt x="815339" y="1550464"/>
                      </a:lnTo>
                      <a:lnTo>
                        <a:pt x="815339" y="686879"/>
                      </a:lnTo>
                      <a:lnTo>
                        <a:pt x="1472565" y="686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grpSp>
          <p:grpSp>
            <p:nvGrpSpPr>
              <p:cNvPr id="15" name="Group 14"/>
              <p:cNvGrpSpPr/>
              <p:nvPr/>
            </p:nvGrpSpPr>
            <p:grpSpPr>
              <a:xfrm>
                <a:off x="8121955" y="5793830"/>
                <a:ext cx="533400" cy="533400"/>
                <a:chOff x="1111249" y="5173662"/>
                <a:chExt cx="533400" cy="533400"/>
              </a:xfrm>
            </p:grpSpPr>
            <p:sp>
              <p:nvSpPr>
                <p:cNvPr id="33" name="Oval 32"/>
                <p:cNvSpPr/>
                <p:nvPr/>
              </p:nvSpPr>
              <p:spPr bwMode="auto">
                <a:xfrm>
                  <a:off x="1111249" y="51736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204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1270645" y="5281611"/>
                  <a:ext cx="214607" cy="317501"/>
                </a:xfrm>
                <a:prstGeom prst="rect">
                  <a:avLst/>
                </a:prstGeom>
              </p:spPr>
            </p:pic>
          </p:grpSp>
          <p:grpSp>
            <p:nvGrpSpPr>
              <p:cNvPr id="16" name="Group 15"/>
              <p:cNvGrpSpPr/>
              <p:nvPr/>
            </p:nvGrpSpPr>
            <p:grpSpPr>
              <a:xfrm>
                <a:off x="10495187" y="4937254"/>
                <a:ext cx="533400" cy="533400"/>
                <a:chOff x="3751299" y="4003223"/>
                <a:chExt cx="533400" cy="533400"/>
              </a:xfrm>
            </p:grpSpPr>
            <p:sp>
              <p:nvSpPr>
                <p:cNvPr id="28" name="Oval 27"/>
                <p:cNvSpPr/>
                <p:nvPr/>
              </p:nvSpPr>
              <p:spPr bwMode="auto">
                <a:xfrm>
                  <a:off x="3751299" y="4003223"/>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2040" dirty="0">
                    <a:gradFill>
                      <a:gsLst>
                        <a:gs pos="0">
                          <a:srgbClr val="FFFFFF"/>
                        </a:gs>
                        <a:gs pos="100000">
                          <a:srgbClr val="FFFFFF"/>
                        </a:gs>
                      </a:gsLst>
                      <a:lin ang="5400000" scaled="0"/>
                    </a:gradFill>
                    <a:latin typeface="Segoe UI Semilight"/>
                  </a:endParaRPr>
                </a:p>
              </p:txBody>
            </p:sp>
            <p:grpSp>
              <p:nvGrpSpPr>
                <p:cNvPr id="29" name="Group 28"/>
                <p:cNvGrpSpPr/>
                <p:nvPr/>
              </p:nvGrpSpPr>
              <p:grpSpPr bwMode="black">
                <a:xfrm>
                  <a:off x="3864479" y="4080111"/>
                  <a:ext cx="298339" cy="340266"/>
                  <a:chOff x="5809446" y="6716"/>
                  <a:chExt cx="1261803" cy="1439497"/>
                </a:xfrm>
                <a:solidFill>
                  <a:schemeClr val="tx1"/>
                </a:solidFill>
              </p:grpSpPr>
              <p:sp>
                <p:nvSpPr>
                  <p:cNvPr id="30" name="Freeform 86"/>
                  <p:cNvSpPr>
                    <a:spLocks noEditPoints="1"/>
                  </p:cNvSpPr>
                  <p:nvPr/>
                </p:nvSpPr>
                <p:spPr bwMode="black">
                  <a:xfrm>
                    <a:off x="5809446" y="344489"/>
                    <a:ext cx="1095374" cy="1101724"/>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597">
                      <a:defRPr/>
                    </a:pPr>
                    <a:endParaRPr lang="en-US" sz="1428">
                      <a:solidFill>
                        <a:srgbClr val="595959"/>
                      </a:solidFill>
                      <a:latin typeface="Segoe UI Semilight"/>
                    </a:endParaRPr>
                  </a:p>
                </p:txBody>
              </p:sp>
              <p:sp>
                <p:nvSpPr>
                  <p:cNvPr id="31" name="Oval 87"/>
                  <p:cNvSpPr>
                    <a:spLocks noChangeArrowheads="1"/>
                  </p:cNvSpPr>
                  <p:nvPr/>
                </p:nvSpPr>
                <p:spPr bwMode="black">
                  <a:xfrm>
                    <a:off x="6269920" y="812799"/>
                    <a:ext cx="203198"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597">
                      <a:defRPr/>
                    </a:pPr>
                    <a:endParaRPr lang="en-US" sz="1428">
                      <a:solidFill>
                        <a:srgbClr val="595959"/>
                      </a:solidFill>
                      <a:latin typeface="Segoe UI Semilight"/>
                    </a:endParaRPr>
                  </a:p>
                </p:txBody>
              </p:sp>
              <p:sp>
                <p:nvSpPr>
                  <p:cNvPr id="32" name="Freeform 88"/>
                  <p:cNvSpPr>
                    <a:spLocks noEditPoints="1"/>
                  </p:cNvSpPr>
                  <p:nvPr/>
                </p:nvSpPr>
                <p:spPr bwMode="black">
                  <a:xfrm>
                    <a:off x="6515625" y="6716"/>
                    <a:ext cx="555624" cy="598485"/>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597">
                      <a:defRPr/>
                    </a:pPr>
                    <a:endParaRPr lang="en-US" sz="1428">
                      <a:solidFill>
                        <a:srgbClr val="595959"/>
                      </a:solidFill>
                      <a:latin typeface="Segoe UI Semilight"/>
                    </a:endParaRPr>
                  </a:p>
                </p:txBody>
              </p:sp>
            </p:grpSp>
          </p:grpSp>
          <p:cxnSp>
            <p:nvCxnSpPr>
              <p:cNvPr id="17" name="Straight Connector 16"/>
              <p:cNvCxnSpPr>
                <a:stCxn id="28" idx="2"/>
                <a:endCxn id="26" idx="6"/>
              </p:cNvCxnSpPr>
              <p:nvPr/>
            </p:nvCxnSpPr>
            <p:spPr>
              <a:xfrm flipH="1">
                <a:off x="9708550" y="5203954"/>
                <a:ext cx="786637" cy="11250"/>
              </a:xfrm>
              <a:prstGeom prst="line">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37" idx="1"/>
              </p:cNvCxnSpPr>
              <p:nvPr/>
            </p:nvCxnSpPr>
            <p:spPr>
              <a:xfrm flipH="1" flipV="1">
                <a:off x="9664660" y="5392539"/>
                <a:ext cx="617527" cy="496475"/>
              </a:xfrm>
              <a:prstGeom prst="line">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5" idx="0"/>
              </p:cNvCxnSpPr>
              <p:nvPr/>
            </p:nvCxnSpPr>
            <p:spPr>
              <a:xfrm flipV="1">
                <a:off x="9431002" y="5470654"/>
                <a:ext cx="0" cy="323176"/>
              </a:xfrm>
              <a:prstGeom prst="line">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33" idx="7"/>
              </p:cNvCxnSpPr>
              <p:nvPr/>
            </p:nvCxnSpPr>
            <p:spPr>
              <a:xfrm flipV="1">
                <a:off x="8577240" y="5392539"/>
                <a:ext cx="665177" cy="479406"/>
              </a:xfrm>
              <a:prstGeom prst="line">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9175150" y="4948504"/>
                <a:ext cx="533400" cy="533400"/>
                <a:chOff x="5456237" y="2117267"/>
                <a:chExt cx="533400" cy="533400"/>
              </a:xfrm>
            </p:grpSpPr>
            <p:sp>
              <p:nvSpPr>
                <p:cNvPr id="26" name="Oval 25"/>
                <p:cNvSpPr/>
                <p:nvPr/>
              </p:nvSpPr>
              <p:spPr bwMode="auto">
                <a:xfrm>
                  <a:off x="5456237" y="2117267"/>
                  <a:ext cx="533400" cy="533400"/>
                </a:xfrm>
                <a:prstGeom prst="ellipse">
                  <a:avLst/>
                </a:prstGeom>
                <a:solidFill>
                  <a:srgbClr val="722472"/>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2040" dirty="0">
                    <a:gradFill>
                      <a:gsLst>
                        <a:gs pos="0">
                          <a:srgbClr val="FFFFFF"/>
                        </a:gs>
                        <a:gs pos="100000">
                          <a:srgbClr val="FFFFFF"/>
                        </a:gs>
                      </a:gsLst>
                      <a:lin ang="5400000" scaled="0"/>
                    </a:gradFill>
                    <a:latin typeface="Segoe UI Semilight"/>
                  </a:endParaRPr>
                </a:p>
              </p:txBody>
            </p:sp>
            <p:pic>
              <p:nvPicPr>
                <p:cNvPr id="27" name="Picture 26"/>
                <p:cNvPicPr>
                  <a:picLocks noChangeAspect="1"/>
                </p:cNvPicPr>
                <p:nvPr/>
              </p:nvPicPr>
              <p:blipFill>
                <a:blip r:embed="rId4"/>
                <a:stretch>
                  <a:fillRect/>
                </a:stretch>
              </p:blipFill>
              <p:spPr>
                <a:xfrm>
                  <a:off x="5565832" y="2201793"/>
                  <a:ext cx="314209" cy="364348"/>
                </a:xfrm>
                <a:prstGeom prst="rect">
                  <a:avLst/>
                </a:prstGeom>
              </p:spPr>
            </p:pic>
          </p:grpSp>
          <p:sp>
            <p:nvSpPr>
              <p:cNvPr id="22" name="TextBox 21"/>
              <p:cNvSpPr txBox="1"/>
              <p:nvPr/>
            </p:nvSpPr>
            <p:spPr>
              <a:xfrm>
                <a:off x="10069102" y="6307374"/>
                <a:ext cx="783141" cy="346815"/>
              </a:xfrm>
              <a:prstGeom prst="rect">
                <a:avLst/>
              </a:prstGeom>
              <a:noFill/>
            </p:spPr>
            <p:txBody>
              <a:bodyPr wrap="none" lIns="186521" tIns="149217" rIns="186521" bIns="149217" rtlCol="0">
                <a:spAutoFit/>
              </a:bodyPr>
              <a:lstStyle/>
              <a:p>
                <a:pPr algn="ctr" defTabSz="932597">
                  <a:defRPr/>
                </a:pPr>
                <a:r>
                  <a:rPr lang="en-US" sz="1400" b="1" dirty="0">
                    <a:gradFill>
                      <a:gsLst>
                        <a:gs pos="2917">
                          <a:srgbClr val="353535"/>
                        </a:gs>
                        <a:gs pos="30000">
                          <a:srgbClr val="353535"/>
                        </a:gs>
                      </a:gsLst>
                      <a:lin ang="5400000" scaled="0"/>
                    </a:gradFill>
                    <a:latin typeface="Segoe UI Semilight"/>
                  </a:rPr>
                  <a:t>Office 365</a:t>
                </a:r>
              </a:p>
            </p:txBody>
          </p:sp>
          <p:sp>
            <p:nvSpPr>
              <p:cNvPr id="23" name="TextBox 22"/>
              <p:cNvSpPr txBox="1"/>
              <p:nvPr/>
            </p:nvSpPr>
            <p:spPr>
              <a:xfrm>
                <a:off x="9058516" y="6273577"/>
                <a:ext cx="744973" cy="346815"/>
              </a:xfrm>
              <a:prstGeom prst="rect">
                <a:avLst/>
              </a:prstGeom>
              <a:noFill/>
            </p:spPr>
            <p:txBody>
              <a:bodyPr wrap="none" lIns="186521" tIns="149217" rIns="186521" bIns="149217" rtlCol="0">
                <a:spAutoFit/>
              </a:bodyPr>
              <a:lstStyle/>
              <a:p>
                <a:pPr algn="ctr" defTabSz="932597">
                  <a:defRPr/>
                </a:pPr>
                <a:r>
                  <a:rPr lang="en-US" sz="1400" b="1" dirty="0">
                    <a:gradFill>
                      <a:gsLst>
                        <a:gs pos="2917">
                          <a:srgbClr val="353535"/>
                        </a:gs>
                        <a:gs pos="30000">
                          <a:srgbClr val="353535"/>
                        </a:gs>
                      </a:gsLst>
                      <a:lin ang="5400000" scaled="0"/>
                    </a:gradFill>
                    <a:latin typeface="Segoe UI Semilight"/>
                  </a:rPr>
                  <a:t>Azure AD</a:t>
                </a:r>
              </a:p>
            </p:txBody>
          </p:sp>
          <p:sp>
            <p:nvSpPr>
              <p:cNvPr id="24" name="TextBox 23"/>
              <p:cNvSpPr txBox="1"/>
              <p:nvPr/>
            </p:nvSpPr>
            <p:spPr>
              <a:xfrm>
                <a:off x="7663153" y="6273236"/>
                <a:ext cx="1444863" cy="491398"/>
              </a:xfrm>
              <a:prstGeom prst="rect">
                <a:avLst/>
              </a:prstGeom>
              <a:noFill/>
            </p:spPr>
            <p:txBody>
              <a:bodyPr wrap="none" lIns="186521" tIns="149217" rIns="186521" bIns="149217" rtlCol="0">
                <a:spAutoFit/>
              </a:bodyPr>
              <a:lstStyle/>
              <a:p>
                <a:pPr algn="ctr" defTabSz="932597">
                  <a:defRPr/>
                </a:pPr>
                <a:r>
                  <a:rPr lang="en-US" sz="1400" b="1" dirty="0">
                    <a:gradFill>
                      <a:gsLst>
                        <a:gs pos="2917">
                          <a:srgbClr val="353535"/>
                        </a:gs>
                        <a:gs pos="30000">
                          <a:srgbClr val="353535"/>
                        </a:gs>
                      </a:gsLst>
                      <a:lin ang="5400000" scaled="0"/>
                    </a:gradFill>
                    <a:latin typeface="Segoe UI Semilight"/>
                  </a:rPr>
                  <a:t>Dynamics 365</a:t>
                </a:r>
              </a:p>
              <a:p>
                <a:pPr algn="ctr" defTabSz="932597">
                  <a:defRPr/>
                </a:pPr>
                <a:r>
                  <a:rPr lang="en-US" sz="1400" b="1" dirty="0">
                    <a:gradFill>
                      <a:gsLst>
                        <a:gs pos="2917">
                          <a:srgbClr val="353535"/>
                        </a:gs>
                        <a:gs pos="30000">
                          <a:srgbClr val="353535"/>
                        </a:gs>
                      </a:gsLst>
                      <a:lin ang="5400000" scaled="0"/>
                    </a:gradFill>
                    <a:latin typeface="Segoe UI Semilight"/>
                  </a:rPr>
                  <a:t>Customer Engagement</a:t>
                </a:r>
              </a:p>
            </p:txBody>
          </p:sp>
          <p:sp>
            <p:nvSpPr>
              <p:cNvPr id="25" name="TextBox 24"/>
              <p:cNvSpPr txBox="1"/>
              <p:nvPr/>
            </p:nvSpPr>
            <p:spPr>
              <a:xfrm>
                <a:off x="10312553" y="4608902"/>
                <a:ext cx="849838" cy="346815"/>
              </a:xfrm>
              <a:prstGeom prst="rect">
                <a:avLst/>
              </a:prstGeom>
              <a:noFill/>
            </p:spPr>
            <p:txBody>
              <a:bodyPr wrap="none" lIns="186521" tIns="149217" rIns="186521" bIns="149217" rtlCol="0">
                <a:spAutoFit/>
              </a:bodyPr>
              <a:lstStyle/>
              <a:p>
                <a:pPr algn="ctr" defTabSz="932597">
                  <a:defRPr/>
                </a:pPr>
                <a:r>
                  <a:rPr lang="en-US" sz="1400" b="1" dirty="0">
                    <a:gradFill>
                      <a:gsLst>
                        <a:gs pos="2917">
                          <a:srgbClr val="353535"/>
                        </a:gs>
                        <a:gs pos="30000">
                          <a:srgbClr val="353535"/>
                        </a:gs>
                      </a:gsLst>
                      <a:lin ang="5400000" scaled="0"/>
                    </a:gradFill>
                    <a:latin typeface="Segoe UI Semilight"/>
                  </a:rPr>
                  <a:t>Other Apps</a:t>
                </a:r>
              </a:p>
            </p:txBody>
          </p:sp>
        </p:grpSp>
        <p:grpSp>
          <p:nvGrpSpPr>
            <p:cNvPr id="7" name="Group 6"/>
            <p:cNvGrpSpPr/>
            <p:nvPr/>
          </p:nvGrpSpPr>
          <p:grpSpPr>
            <a:xfrm>
              <a:off x="7706487" y="4592710"/>
              <a:ext cx="1468663" cy="885752"/>
              <a:chOff x="2275494" y="5365576"/>
              <a:chExt cx="1468663" cy="885752"/>
            </a:xfrm>
          </p:grpSpPr>
          <p:grpSp>
            <p:nvGrpSpPr>
              <p:cNvPr id="8" name="Group 7"/>
              <p:cNvGrpSpPr/>
              <p:nvPr/>
            </p:nvGrpSpPr>
            <p:grpSpPr>
              <a:xfrm>
                <a:off x="2275494" y="5717928"/>
                <a:ext cx="533400" cy="533400"/>
                <a:chOff x="1740525" y="4759702"/>
                <a:chExt cx="533400" cy="533400"/>
              </a:xfrm>
            </p:grpSpPr>
            <p:sp>
              <p:nvSpPr>
                <p:cNvPr id="11" name="Oval 10"/>
                <p:cNvSpPr/>
                <p:nvPr/>
              </p:nvSpPr>
              <p:spPr bwMode="auto">
                <a:xfrm>
                  <a:off x="1740525" y="475970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2040" dirty="0">
                    <a:gradFill>
                      <a:gsLst>
                        <a:gs pos="0">
                          <a:srgbClr val="FFFFFF"/>
                        </a:gs>
                        <a:gs pos="100000">
                          <a:srgbClr val="FFFFFF"/>
                        </a:gs>
                      </a:gsLst>
                      <a:lin ang="5400000" scaled="0"/>
                    </a:gradFill>
                    <a:latin typeface="Segoe UI Semilight"/>
                  </a:endParaRPr>
                </a:p>
              </p:txBody>
            </p:sp>
            <p:pic>
              <p:nvPicPr>
                <p:cNvPr id="12" name="Picture 11"/>
                <p:cNvPicPr>
                  <a:picLocks noChangeAspect="1"/>
                </p:cNvPicPr>
                <p:nvPr/>
              </p:nvPicPr>
              <p:blipFill>
                <a:blip r:embed="rId3"/>
                <a:stretch>
                  <a:fillRect/>
                </a:stretch>
              </p:blipFill>
              <p:spPr>
                <a:xfrm>
                  <a:off x="1912163" y="4880085"/>
                  <a:ext cx="214607" cy="317501"/>
                </a:xfrm>
                <a:prstGeom prst="rect">
                  <a:avLst/>
                </a:prstGeom>
              </p:spPr>
            </p:pic>
          </p:grpSp>
          <p:cxnSp>
            <p:nvCxnSpPr>
              <p:cNvPr id="9" name="Straight Connector 8"/>
              <p:cNvCxnSpPr>
                <a:stCxn id="11" idx="6"/>
                <a:endCxn id="26" idx="2"/>
              </p:cNvCxnSpPr>
              <p:nvPr/>
            </p:nvCxnSpPr>
            <p:spPr>
              <a:xfrm>
                <a:off x="2808894" y="5984628"/>
                <a:ext cx="935263" cy="3442"/>
              </a:xfrm>
              <a:prstGeom prst="line">
                <a:avLst/>
              </a:prstGeom>
              <a:ln w="571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515124" y="5365576"/>
                <a:ext cx="1009051" cy="491398"/>
              </a:xfrm>
              <a:prstGeom prst="rect">
                <a:avLst/>
              </a:prstGeom>
              <a:noFill/>
            </p:spPr>
            <p:txBody>
              <a:bodyPr wrap="none" lIns="186521" tIns="149217" rIns="186521" bIns="149217" rtlCol="0">
                <a:spAutoFit/>
              </a:bodyPr>
              <a:lstStyle/>
              <a:p>
                <a:pPr algn="ctr" defTabSz="932597">
                  <a:defRPr/>
                </a:pPr>
                <a:r>
                  <a:rPr lang="en-US" sz="1400" b="1" dirty="0">
                    <a:gradFill>
                      <a:gsLst>
                        <a:gs pos="2917">
                          <a:srgbClr val="353535"/>
                        </a:gs>
                        <a:gs pos="30000">
                          <a:srgbClr val="353535"/>
                        </a:gs>
                      </a:gsLst>
                      <a:lin ang="5400000" scaled="0"/>
                    </a:gradFill>
                    <a:latin typeface="Segoe UI Semilight"/>
                  </a:rPr>
                  <a:t>Dynamics 365 </a:t>
                </a:r>
                <a:br>
                  <a:rPr lang="en-US" sz="1400" b="1" dirty="0">
                    <a:gradFill>
                      <a:gsLst>
                        <a:gs pos="2917">
                          <a:srgbClr val="353535"/>
                        </a:gs>
                        <a:gs pos="30000">
                          <a:srgbClr val="353535"/>
                        </a:gs>
                      </a:gsLst>
                      <a:lin ang="5400000" scaled="0"/>
                    </a:gradFill>
                    <a:latin typeface="Segoe UI Semilight"/>
                  </a:rPr>
                </a:br>
                <a:r>
                  <a:rPr lang="en-US" sz="1400" b="1" dirty="0">
                    <a:gradFill>
                      <a:gsLst>
                        <a:gs pos="2917">
                          <a:srgbClr val="353535"/>
                        </a:gs>
                        <a:gs pos="30000">
                          <a:srgbClr val="353535"/>
                        </a:gs>
                      </a:gsLst>
                      <a:lin ang="5400000" scaled="0"/>
                    </a:gradFill>
                    <a:latin typeface="Segoe UI Semilight"/>
                  </a:rPr>
                  <a:t>Operations</a:t>
                </a:r>
              </a:p>
            </p:txBody>
          </p:sp>
        </p:grpSp>
      </p:grpSp>
      <p:grpSp>
        <p:nvGrpSpPr>
          <p:cNvPr id="39" name="Group 38"/>
          <p:cNvGrpSpPr/>
          <p:nvPr/>
        </p:nvGrpSpPr>
        <p:grpSpPr>
          <a:xfrm>
            <a:off x="8711504" y="2430462"/>
            <a:ext cx="2521579" cy="1873304"/>
            <a:chOff x="9210473" y="3691344"/>
            <a:chExt cx="1692210" cy="1257160"/>
          </a:xfrm>
        </p:grpSpPr>
        <p:grpSp>
          <p:nvGrpSpPr>
            <p:cNvPr id="40" name="Group 39"/>
            <p:cNvGrpSpPr/>
            <p:nvPr/>
          </p:nvGrpSpPr>
          <p:grpSpPr>
            <a:xfrm>
              <a:off x="9210473" y="3691344"/>
              <a:ext cx="1692210" cy="1257160"/>
              <a:chOff x="10082502" y="3980131"/>
              <a:chExt cx="1692210" cy="1257160"/>
            </a:xfrm>
          </p:grpSpPr>
          <p:grpSp>
            <p:nvGrpSpPr>
              <p:cNvPr id="45" name="Group 44"/>
              <p:cNvGrpSpPr/>
              <p:nvPr/>
            </p:nvGrpSpPr>
            <p:grpSpPr>
              <a:xfrm>
                <a:off x="10082502" y="3980131"/>
                <a:ext cx="1692210" cy="1257160"/>
                <a:chOff x="10082502" y="3980131"/>
                <a:chExt cx="1692210" cy="1257160"/>
              </a:xfrm>
            </p:grpSpPr>
            <p:sp>
              <p:nvSpPr>
                <p:cNvPr id="47" name="Oval 46"/>
                <p:cNvSpPr/>
                <p:nvPr/>
              </p:nvSpPr>
              <p:spPr bwMode="auto">
                <a:xfrm>
                  <a:off x="10082502" y="3980131"/>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2040" dirty="0">
                    <a:gradFill>
                      <a:gsLst>
                        <a:gs pos="0">
                          <a:srgbClr val="FFFFFF"/>
                        </a:gs>
                        <a:gs pos="100000">
                          <a:srgbClr val="FFFFFF"/>
                        </a:gs>
                      </a:gsLst>
                      <a:lin ang="5400000" scaled="0"/>
                    </a:gradFill>
                    <a:latin typeface="Segoe UI Semilight"/>
                  </a:endParaRPr>
                </a:p>
              </p:txBody>
            </p:sp>
            <p:cxnSp>
              <p:nvCxnSpPr>
                <p:cNvPr id="48" name="Straight Connector 47"/>
                <p:cNvCxnSpPr>
                  <a:stCxn id="47" idx="4"/>
                  <a:endCxn id="26" idx="0"/>
                </p:cNvCxnSpPr>
                <p:nvPr/>
              </p:nvCxnSpPr>
              <p:spPr>
                <a:xfrm>
                  <a:off x="10349202" y="4513531"/>
                  <a:ext cx="0" cy="72376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0795051" y="4005562"/>
                  <a:ext cx="979661" cy="346815"/>
                </a:xfrm>
                <a:prstGeom prst="rect">
                  <a:avLst/>
                </a:prstGeom>
                <a:noFill/>
              </p:spPr>
              <p:txBody>
                <a:bodyPr wrap="none" lIns="186521" tIns="149217" rIns="186521" bIns="149217" rtlCol="0">
                  <a:spAutoFit/>
                </a:bodyPr>
                <a:lstStyle/>
                <a:p>
                  <a:pPr algn="r" defTabSz="932597">
                    <a:defRPr/>
                  </a:pPr>
                  <a:r>
                    <a:rPr lang="en-US" sz="1400" b="1" dirty="0">
                      <a:gradFill>
                        <a:gsLst>
                          <a:gs pos="2917">
                            <a:srgbClr val="353535"/>
                          </a:gs>
                          <a:gs pos="30000">
                            <a:srgbClr val="353535"/>
                          </a:gs>
                        </a:gsLst>
                        <a:lin ang="5400000" scaled="0"/>
                      </a:gradFill>
                      <a:latin typeface="Segoe UI Semilight"/>
                    </a:rPr>
                    <a:t>Your app here</a:t>
                  </a:r>
                </a:p>
              </p:txBody>
            </p:sp>
          </p:grpSp>
          <p:sp>
            <p:nvSpPr>
              <p:cNvPr id="46" name="Arrow: Right 45"/>
              <p:cNvSpPr/>
              <p:nvPr/>
            </p:nvSpPr>
            <p:spPr bwMode="auto">
              <a:xfrm rot="10800000">
                <a:off x="10654046" y="4064669"/>
                <a:ext cx="228600" cy="228600"/>
              </a:xfrm>
              <a:prstGeom prst="right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lnSpc>
                    <a:spcPct val="90000"/>
                  </a:lnSpc>
                  <a:spcBef>
                    <a:spcPct val="0"/>
                  </a:spcBef>
                  <a:spcAft>
                    <a:spcPct val="0"/>
                  </a:spcAft>
                  <a:defRPr/>
                </a:pPr>
                <a:endParaRPr lang="en-US" sz="2040" dirty="0">
                  <a:gradFill>
                    <a:gsLst>
                      <a:gs pos="0">
                        <a:srgbClr val="FFFFFF"/>
                      </a:gs>
                      <a:gs pos="100000">
                        <a:srgbClr val="FFFFFF"/>
                      </a:gs>
                    </a:gsLst>
                    <a:lin ang="5400000" scaled="0"/>
                  </a:gradFill>
                  <a:latin typeface="Segoe UI Semilight"/>
                </a:endParaRPr>
              </a:p>
            </p:txBody>
          </p:sp>
        </p:grpSp>
        <p:grpSp>
          <p:nvGrpSpPr>
            <p:cNvPr id="41" name="Group 40"/>
            <p:cNvGrpSpPr/>
            <p:nvPr/>
          </p:nvGrpSpPr>
          <p:grpSpPr>
            <a:xfrm>
              <a:off x="9299696" y="3799497"/>
              <a:ext cx="354703" cy="288567"/>
              <a:chOff x="5888983" y="4452643"/>
              <a:chExt cx="354703" cy="288567"/>
            </a:xfrm>
          </p:grpSpPr>
          <p:sp>
            <p:nvSpPr>
              <p:cNvPr id="42" name="Freeform 86"/>
              <p:cNvSpPr>
                <a:spLocks noEditPoints="1"/>
              </p:cNvSpPr>
              <p:nvPr/>
            </p:nvSpPr>
            <p:spPr bwMode="black">
              <a:xfrm>
                <a:off x="5888983" y="4480787"/>
                <a:ext cx="258989" cy="26042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597">
                  <a:defRPr/>
                </a:pPr>
                <a:endParaRPr lang="en-US" sz="1428">
                  <a:solidFill>
                    <a:srgbClr val="595959"/>
                  </a:solidFill>
                  <a:latin typeface="Segoe UI Semilight"/>
                </a:endParaRPr>
              </a:p>
            </p:txBody>
          </p:sp>
          <p:sp>
            <p:nvSpPr>
              <p:cNvPr id="43" name="Oval 87"/>
              <p:cNvSpPr>
                <a:spLocks noChangeArrowheads="1"/>
              </p:cNvSpPr>
              <p:nvPr/>
            </p:nvSpPr>
            <p:spPr bwMode="black">
              <a:xfrm>
                <a:off x="5994456" y="4591485"/>
                <a:ext cx="48044" cy="48032"/>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597">
                  <a:defRPr/>
                </a:pPr>
                <a:endParaRPr lang="en-US" sz="1428">
                  <a:solidFill>
                    <a:srgbClr val="595959"/>
                  </a:solidFill>
                  <a:latin typeface="Segoe UI Semilight"/>
                </a:endParaRPr>
              </a:p>
            </p:txBody>
          </p:sp>
          <p:sp>
            <p:nvSpPr>
              <p:cNvPr id="44" name="Freeform 88"/>
              <p:cNvSpPr>
                <a:spLocks noEditPoints="1"/>
              </p:cNvSpPr>
              <p:nvPr/>
            </p:nvSpPr>
            <p:spPr bwMode="black">
              <a:xfrm>
                <a:off x="6112315" y="4452643"/>
                <a:ext cx="131371" cy="14146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597">
                  <a:defRPr/>
                </a:pPr>
                <a:endParaRPr lang="en-US" sz="1428">
                  <a:solidFill>
                    <a:srgbClr val="595959"/>
                  </a:solidFill>
                  <a:latin typeface="Segoe UI Semilight"/>
                </a:endParaRPr>
              </a:p>
            </p:txBody>
          </p:sp>
        </p:grpSp>
      </p:grpSp>
    </p:spTree>
    <p:extLst>
      <p:ext uri="{BB962C8B-B14F-4D97-AF65-F5344CB8AC3E}">
        <p14:creationId xmlns:p14="http://schemas.microsoft.com/office/powerpoint/2010/main" val="255061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485" y="498"/>
            <a:ext cx="4936593" cy="6993533"/>
          </a:xfrm>
          <a:prstGeom prst="rect">
            <a:avLst/>
          </a:prstGeom>
          <a:solidFill>
            <a:schemeClr val="accent2">
              <a:lumMod val="90000"/>
              <a:lumOff val="1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75164" y="274777"/>
            <a:ext cx="4109944" cy="177489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4399">
                <a:solidFill>
                  <a:srgbClr val="FFFFFF"/>
                </a:solidFill>
                <a:latin typeface="Segoe UI Light"/>
              </a:rPr>
              <a:t>Extending Dynamics 365 with PowerApps &amp; Flow</a:t>
            </a:r>
          </a:p>
        </p:txBody>
      </p:sp>
      <p:sp>
        <p:nvSpPr>
          <p:cNvPr id="11" name="Rectangle 10"/>
          <p:cNvSpPr/>
          <p:nvPr/>
        </p:nvSpPr>
        <p:spPr>
          <a:xfrm>
            <a:off x="275164" y="3065584"/>
            <a:ext cx="4109944" cy="2336409"/>
          </a:xfrm>
          <a:prstGeom prst="rect">
            <a:avLst/>
          </a:prstGeom>
        </p:spPr>
        <p:txBody>
          <a:bodyPr wrap="square" tIns="146262" bIns="146262" anchor="t" anchorCtr="0">
            <a:noAutofit/>
          </a:bodyPr>
          <a:lstStyle/>
          <a:p>
            <a:pPr defTabSz="932037">
              <a:spcAft>
                <a:spcPts val="1800"/>
              </a:spcAft>
              <a:defRPr/>
            </a:pPr>
            <a:r>
              <a:rPr lang="en-US" kern="0" spc="-30" dirty="0">
                <a:solidFill>
                  <a:srgbClr val="FFFFFF"/>
                </a:solidFill>
                <a:latin typeface="Segoe UI"/>
                <a:cs typeface="Segoe UI Semibold" panose="020B0702040204020203" pitchFamily="34" charset="0"/>
              </a:rPr>
              <a:t>Build visually rich role and task </a:t>
            </a:r>
            <a:br>
              <a:rPr lang="en-US" kern="0" spc="-30" dirty="0">
                <a:solidFill>
                  <a:srgbClr val="FFFFFF"/>
                </a:solidFill>
                <a:latin typeface="Segoe UI"/>
                <a:cs typeface="Segoe UI Semibold" panose="020B0702040204020203" pitchFamily="34" charset="0"/>
              </a:rPr>
            </a:br>
            <a:r>
              <a:rPr lang="en-US" kern="0" spc="-30" dirty="0">
                <a:solidFill>
                  <a:srgbClr val="FFFFFF"/>
                </a:solidFill>
                <a:latin typeface="Segoe UI"/>
                <a:cs typeface="Segoe UI Semibold" panose="020B0702040204020203" pitchFamily="34" charset="0"/>
              </a:rPr>
              <a:t>specific apps</a:t>
            </a:r>
          </a:p>
          <a:p>
            <a:pPr defTabSz="932037">
              <a:spcAft>
                <a:spcPts val="1800"/>
              </a:spcAft>
              <a:defRPr/>
            </a:pPr>
            <a:r>
              <a:rPr lang="en-US" kern="0" spc="-30" dirty="0">
                <a:solidFill>
                  <a:srgbClr val="FFFFFF"/>
                </a:solidFill>
                <a:latin typeface="Segoe UI"/>
                <a:cs typeface="Segoe UI Semibold" panose="020B0702040204020203" pitchFamily="34" charset="0"/>
              </a:rPr>
              <a:t>Extend the capability of Dynamics 365 apps across multiple data sources </a:t>
            </a:r>
          </a:p>
          <a:p>
            <a:pPr defTabSz="932037">
              <a:spcAft>
                <a:spcPts val="1800"/>
              </a:spcAft>
              <a:defRPr/>
            </a:pPr>
            <a:r>
              <a:rPr lang="en-US" kern="0" spc="-30" dirty="0">
                <a:solidFill>
                  <a:srgbClr val="FFFFFF"/>
                </a:solidFill>
                <a:latin typeface="Segoe UI"/>
                <a:cs typeface="Segoe UI Semibold" panose="020B0702040204020203" pitchFamily="34" charset="0"/>
              </a:rPr>
              <a:t>Integrate 160+ apps and services </a:t>
            </a:r>
            <a:br>
              <a:rPr lang="en-US" kern="0" spc="-30" dirty="0">
                <a:solidFill>
                  <a:srgbClr val="FFFFFF"/>
                </a:solidFill>
                <a:latin typeface="Segoe UI"/>
                <a:cs typeface="Segoe UI Semibold" panose="020B0702040204020203" pitchFamily="34" charset="0"/>
              </a:rPr>
            </a:br>
            <a:r>
              <a:rPr lang="en-US" kern="0" spc="-30" dirty="0">
                <a:solidFill>
                  <a:srgbClr val="FFFFFF"/>
                </a:solidFill>
                <a:latin typeface="Segoe UI"/>
                <a:cs typeface="Segoe UI Semibold" panose="020B0702040204020203" pitchFamily="34" charset="0"/>
              </a:rPr>
              <a:t>into your business processes</a:t>
            </a:r>
          </a:p>
          <a:p>
            <a:pPr defTabSz="932037">
              <a:spcAft>
                <a:spcPts val="1800"/>
              </a:spcAft>
              <a:defRPr/>
            </a:pPr>
            <a:endParaRPr lang="en-US" kern="0" spc="-30" dirty="0">
              <a:solidFill>
                <a:srgbClr val="FFFFFF"/>
              </a:solidFill>
              <a:latin typeface="Segoe UI"/>
              <a:cs typeface="Segoe UI Semibold" panose="020B0702040204020203" pitchFamily="34" charset="0"/>
            </a:endParaRPr>
          </a:p>
        </p:txBody>
      </p:sp>
      <p:grpSp>
        <p:nvGrpSpPr>
          <p:cNvPr id="4" name="Group 3"/>
          <p:cNvGrpSpPr/>
          <p:nvPr/>
        </p:nvGrpSpPr>
        <p:grpSpPr>
          <a:xfrm>
            <a:off x="4471072" y="602074"/>
            <a:ext cx="6435978" cy="4376569"/>
            <a:chOff x="4173037" y="-4427538"/>
            <a:chExt cx="6436891" cy="4377189"/>
          </a:xfrm>
        </p:grpSpPr>
        <p:pic>
          <p:nvPicPr>
            <p:cNvPr id="13" name="Picture 12">
              <a:extLst>
                <a:ext uri="{FF2B5EF4-FFF2-40B4-BE49-F238E27FC236}">
                  <a16:creationId xmlns:a16="http://schemas.microsoft.com/office/drawing/2014/main" id="{F8F016AA-AD1B-4C1E-9B2B-C940BF85A7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11848" y="-4056714"/>
              <a:ext cx="5654030" cy="3665872"/>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73037" y="-4427538"/>
              <a:ext cx="6436891" cy="4377189"/>
            </a:xfrm>
            <a:prstGeom prst="rect">
              <a:avLst/>
            </a:prstGeom>
          </p:spPr>
        </p:pic>
      </p:grpSp>
      <p:grpSp>
        <p:nvGrpSpPr>
          <p:cNvPr id="5" name="Group 4"/>
          <p:cNvGrpSpPr/>
          <p:nvPr/>
        </p:nvGrpSpPr>
        <p:grpSpPr>
          <a:xfrm>
            <a:off x="6370616" y="2605898"/>
            <a:ext cx="5616518" cy="3906934"/>
            <a:chOff x="6087385" y="-3001026"/>
            <a:chExt cx="5617315" cy="3907488"/>
          </a:xfrm>
        </p:grpSpPr>
        <p:pic>
          <p:nvPicPr>
            <p:cNvPr id="14" name="Picture 3">
              <a:extLst>
                <a:ext uri="{FF2B5EF4-FFF2-40B4-BE49-F238E27FC236}">
                  <a16:creationId xmlns:a16="http://schemas.microsoft.com/office/drawing/2014/main" id="{81BDC4BA-2637-402E-BE7F-E45C0735D56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46837" y="-2709410"/>
              <a:ext cx="4881788" cy="3158672"/>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87385" y="-3001026"/>
              <a:ext cx="5617315" cy="3907488"/>
            </a:xfrm>
            <a:prstGeom prst="rect">
              <a:avLst/>
            </a:prstGeom>
          </p:spPr>
        </p:pic>
      </p:grpSp>
    </p:spTree>
    <p:extLst>
      <p:ext uri="{BB962C8B-B14F-4D97-AF65-F5344CB8AC3E}">
        <p14:creationId xmlns:p14="http://schemas.microsoft.com/office/powerpoint/2010/main" val="611586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6.58667E-7 2.91421E-6 L -6.58667E-7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1.28007E-6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4964086" y="923596"/>
            <a:ext cx="2152587" cy="5143282"/>
          </a:xfrm>
          <a:prstGeom prst="rect">
            <a:avLst/>
          </a:prstGeom>
          <a:gradFill>
            <a:gsLst>
              <a:gs pos="0">
                <a:schemeClr val="bg1"/>
              </a:gs>
              <a:gs pos="55000">
                <a:schemeClr val="bg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Rectangle 46"/>
          <p:cNvSpPr/>
          <p:nvPr/>
        </p:nvSpPr>
        <p:spPr bwMode="auto">
          <a:xfrm>
            <a:off x="5125706" y="3116262"/>
            <a:ext cx="1814140" cy="2026954"/>
          </a:xfrm>
          <a:prstGeom prst="rect">
            <a:avLst/>
          </a:prstGeom>
          <a:solidFill>
            <a:schemeClr val="bg2"/>
          </a:solidFill>
          <a:ln w="28575">
            <a:solidFill>
              <a:schemeClr val="tx1">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5280452" y="5203461"/>
            <a:ext cx="1489560" cy="709270"/>
            <a:chOff x="5098931" y="4834733"/>
            <a:chExt cx="1489772" cy="709371"/>
          </a:xfrm>
          <a:solidFill>
            <a:srgbClr val="292929"/>
          </a:solidFill>
        </p:grpSpPr>
        <p:grpSp>
          <p:nvGrpSpPr>
            <p:cNvPr id="3" name="Group 2"/>
            <p:cNvGrpSpPr/>
            <p:nvPr/>
          </p:nvGrpSpPr>
          <p:grpSpPr>
            <a:xfrm>
              <a:off x="5098931" y="5250786"/>
              <a:ext cx="1489772" cy="293318"/>
              <a:chOff x="2484437" y="4792662"/>
              <a:chExt cx="1819080" cy="358154"/>
            </a:xfrm>
            <a:grpFill/>
          </p:grpSpPr>
          <p:sp>
            <p:nvSpPr>
              <p:cNvPr id="2" name="Rounded Rectangle 1"/>
              <p:cNvSpPr/>
              <p:nvPr/>
            </p:nvSpPr>
            <p:spPr bwMode="auto">
              <a:xfrm>
                <a:off x="2484437" y="4792662"/>
                <a:ext cx="358154" cy="358154"/>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Rounded Rectangle 23"/>
              <p:cNvSpPr/>
              <p:nvPr/>
            </p:nvSpPr>
            <p:spPr bwMode="auto">
              <a:xfrm>
                <a:off x="2971412" y="4792662"/>
                <a:ext cx="358154" cy="358154"/>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ounded Rectangle 24"/>
              <p:cNvSpPr/>
              <p:nvPr/>
            </p:nvSpPr>
            <p:spPr bwMode="auto">
              <a:xfrm>
                <a:off x="3458387" y="4792662"/>
                <a:ext cx="358154" cy="358154"/>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ounded Rectangle 25"/>
              <p:cNvSpPr/>
              <p:nvPr/>
            </p:nvSpPr>
            <p:spPr bwMode="auto">
              <a:xfrm>
                <a:off x="3945363" y="4792662"/>
                <a:ext cx="358154" cy="358154"/>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 name="Group 27"/>
            <p:cNvGrpSpPr/>
            <p:nvPr/>
          </p:nvGrpSpPr>
          <p:grpSpPr>
            <a:xfrm>
              <a:off x="5098931" y="4834733"/>
              <a:ext cx="1489772" cy="293318"/>
              <a:chOff x="2484437" y="4792662"/>
              <a:chExt cx="1819080" cy="358154"/>
            </a:xfrm>
            <a:grpFill/>
          </p:grpSpPr>
          <p:sp>
            <p:nvSpPr>
              <p:cNvPr id="29" name="Rounded Rectangle 28"/>
              <p:cNvSpPr/>
              <p:nvPr/>
            </p:nvSpPr>
            <p:spPr bwMode="auto">
              <a:xfrm>
                <a:off x="2484437" y="4792662"/>
                <a:ext cx="358154" cy="358154"/>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Rounded Rectangle 29"/>
              <p:cNvSpPr/>
              <p:nvPr/>
            </p:nvSpPr>
            <p:spPr bwMode="auto">
              <a:xfrm>
                <a:off x="2971412" y="4792662"/>
                <a:ext cx="358154" cy="358154"/>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Rounded Rectangle 30"/>
              <p:cNvSpPr/>
              <p:nvPr/>
            </p:nvSpPr>
            <p:spPr bwMode="auto">
              <a:xfrm>
                <a:off x="3458387" y="4792662"/>
                <a:ext cx="358154" cy="358154"/>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ounded Rectangle 31"/>
              <p:cNvSpPr/>
              <p:nvPr/>
            </p:nvSpPr>
            <p:spPr bwMode="auto">
              <a:xfrm>
                <a:off x="3945363" y="4792662"/>
                <a:ext cx="358154" cy="358154"/>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43" name="Digital Transformation"/>
          <p:cNvSpPr txBox="1">
            <a:spLocks/>
          </p:cNvSpPr>
          <p:nvPr/>
        </p:nvSpPr>
        <p:spPr>
          <a:xfrm>
            <a:off x="7187566" y="4739565"/>
            <a:ext cx="3002221" cy="561498"/>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lnSpc>
                <a:spcPct val="110000"/>
              </a:lnSpc>
              <a:defRPr/>
            </a:pPr>
            <a:r>
              <a:rPr lang="en-US" sz="2400" spc="0" dirty="0">
                <a:solidFill>
                  <a:schemeClr val="tx1"/>
                </a:solidFill>
                <a:latin typeface="Segoe UI Semilight"/>
                <a:ea typeface=""/>
              </a:rPr>
              <a:t>Dynamics 365 Apps</a:t>
            </a:r>
          </a:p>
        </p:txBody>
      </p:sp>
      <p:sp>
        <p:nvSpPr>
          <p:cNvPr id="44" name="Digital Transformation"/>
          <p:cNvSpPr txBox="1">
            <a:spLocks/>
          </p:cNvSpPr>
          <p:nvPr/>
        </p:nvSpPr>
        <p:spPr>
          <a:xfrm>
            <a:off x="7187565" y="5170087"/>
            <a:ext cx="4332749" cy="267467"/>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lnSpc>
                <a:spcPct val="110000"/>
              </a:lnSpc>
              <a:defRPr/>
            </a:pPr>
            <a:r>
              <a:rPr lang="en-US" sz="1099" b="1" spc="50" dirty="0">
                <a:solidFill>
                  <a:schemeClr val="tx1"/>
                </a:solidFill>
                <a:latin typeface="Segoe UI Semilight"/>
              </a:rPr>
              <a:t>OUT-OF-BOX; CONFIGURABLE; CUSTOMIZABLE </a:t>
            </a:r>
          </a:p>
          <a:p>
            <a:pPr defTabSz="932384">
              <a:lnSpc>
                <a:spcPct val="110000"/>
              </a:lnSpc>
              <a:defRPr/>
            </a:pPr>
            <a:endParaRPr lang="en-US" sz="1099" b="1" spc="50" dirty="0">
              <a:solidFill>
                <a:schemeClr val="tx1"/>
              </a:solidFill>
              <a:latin typeface="Segoe UI Semilight"/>
              <a:ea typeface=""/>
            </a:endParaRPr>
          </a:p>
        </p:txBody>
      </p:sp>
      <p:sp>
        <p:nvSpPr>
          <p:cNvPr id="48" name="Digital Transformation"/>
          <p:cNvSpPr txBox="1">
            <a:spLocks/>
          </p:cNvSpPr>
          <p:nvPr/>
        </p:nvSpPr>
        <p:spPr>
          <a:xfrm>
            <a:off x="7187563" y="3590768"/>
            <a:ext cx="3830593" cy="561498"/>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lnSpc>
                <a:spcPct val="110000"/>
              </a:lnSpc>
              <a:defRPr/>
            </a:pPr>
            <a:r>
              <a:rPr lang="en-US" sz="2400" spc="0" dirty="0">
                <a:solidFill>
                  <a:schemeClr val="tx1"/>
                </a:solidFill>
                <a:latin typeface="Segoe UI Semilight"/>
                <a:ea typeface=""/>
              </a:rPr>
              <a:t>3</a:t>
            </a:r>
            <a:r>
              <a:rPr lang="en-US" sz="2400" spc="0" baseline="30000" dirty="0">
                <a:solidFill>
                  <a:schemeClr val="tx1"/>
                </a:solidFill>
                <a:latin typeface="Segoe UI Semilight"/>
                <a:ea typeface=""/>
              </a:rPr>
              <a:t>rd</a:t>
            </a:r>
            <a:r>
              <a:rPr lang="en-US" sz="2400" spc="0" dirty="0">
                <a:solidFill>
                  <a:schemeClr val="tx1"/>
                </a:solidFill>
                <a:latin typeface="Segoe UI Semilight"/>
                <a:ea typeface=""/>
              </a:rPr>
              <a:t> Party Solutions</a:t>
            </a:r>
          </a:p>
        </p:txBody>
      </p:sp>
      <p:sp>
        <p:nvSpPr>
          <p:cNvPr id="51" name="building_9">
            <a:extLst>
              <a:ext uri="{FF2B5EF4-FFF2-40B4-BE49-F238E27FC236}">
                <a16:creationId xmlns:a16="http://schemas.microsoft.com/office/drawing/2014/main" id="{56A7CC26-76F9-41DA-A8C8-918ED3E471C6}"/>
              </a:ext>
            </a:extLst>
          </p:cNvPr>
          <p:cNvSpPr>
            <a:spLocks noChangeAspect="1" noEditPoints="1"/>
          </p:cNvSpPr>
          <p:nvPr/>
        </p:nvSpPr>
        <p:spPr bwMode="auto">
          <a:xfrm>
            <a:off x="5756378" y="3353186"/>
            <a:ext cx="523134" cy="53332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kern="0">
              <a:gradFill>
                <a:gsLst>
                  <a:gs pos="0">
                    <a:srgbClr val="505050"/>
                  </a:gs>
                  <a:gs pos="100000">
                    <a:srgbClr val="505050"/>
                  </a:gs>
                </a:gsLst>
              </a:gradFill>
              <a:latin typeface="Segoe UI"/>
            </a:endParaRPr>
          </a:p>
        </p:txBody>
      </p:sp>
      <p:sp>
        <p:nvSpPr>
          <p:cNvPr id="45" name="Digital Transformation"/>
          <p:cNvSpPr txBox="1">
            <a:spLocks/>
          </p:cNvSpPr>
          <p:nvPr/>
        </p:nvSpPr>
        <p:spPr>
          <a:xfrm>
            <a:off x="7187563" y="2265618"/>
            <a:ext cx="3982971" cy="561498"/>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lnSpc>
                <a:spcPct val="110000"/>
              </a:lnSpc>
              <a:defRPr/>
            </a:pPr>
            <a:r>
              <a:rPr lang="en-US" sz="2400" spc="0" dirty="0">
                <a:solidFill>
                  <a:schemeClr val="tx1"/>
                </a:solidFill>
                <a:latin typeface="Segoe UI Semilight"/>
                <a:ea typeface=""/>
              </a:rPr>
              <a:t>Role &amp; Task Specific Apps</a:t>
            </a:r>
          </a:p>
        </p:txBody>
      </p:sp>
      <p:sp>
        <p:nvSpPr>
          <p:cNvPr id="4" name="Pentagon 3"/>
          <p:cNvSpPr/>
          <p:nvPr/>
        </p:nvSpPr>
        <p:spPr bwMode="auto">
          <a:xfrm rot="16200000">
            <a:off x="5615368" y="1624167"/>
            <a:ext cx="834818" cy="1814140"/>
          </a:xfrm>
          <a:prstGeom prst="homePlate">
            <a:avLst>
              <a:gd name="adj" fmla="val 29499"/>
            </a:avLst>
          </a:prstGeom>
          <a:solidFill>
            <a:schemeClr val="bg2"/>
          </a:solidFill>
          <a:ln w="28575">
            <a:solidFill>
              <a:schemeClr val="tx1">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0" name="Picture 49"/>
          <p:cNvPicPr>
            <a:picLocks noChangeAspect="1"/>
          </p:cNvPicPr>
          <p:nvPr/>
        </p:nvPicPr>
        <p:blipFill>
          <a:blip r:embed="rId3" cstate="screen">
            <a:lum bright="-100000"/>
            <a:extLst>
              <a:ext uri="{28A0092B-C50C-407E-A947-70E740481C1C}">
                <a14:useLocalDpi xmlns:a14="http://schemas.microsoft.com/office/drawing/2010/main"/>
              </a:ext>
            </a:extLst>
          </a:blip>
          <a:stretch>
            <a:fillRect/>
          </a:stretch>
        </p:blipFill>
        <p:spPr>
          <a:xfrm>
            <a:off x="5417588" y="2473791"/>
            <a:ext cx="448687" cy="368584"/>
          </a:xfrm>
          <a:prstGeom prst="rect">
            <a:avLst/>
          </a:prstGeom>
        </p:spPr>
      </p:pic>
      <p:pic>
        <p:nvPicPr>
          <p:cNvPr id="52" name="Picture 51"/>
          <p:cNvPicPr>
            <a:picLocks noChangeAspect="1"/>
          </p:cNvPicPr>
          <p:nvPr/>
        </p:nvPicPr>
        <p:blipFill>
          <a:blip r:embed="rId4" cstate="screen">
            <a:lum bright="-100000"/>
            <a:extLst>
              <a:ext uri="{28A0092B-C50C-407E-A947-70E740481C1C}">
                <a14:useLocalDpi xmlns:a14="http://schemas.microsoft.com/office/drawing/2010/main"/>
              </a:ext>
            </a:extLst>
          </a:blip>
          <a:stretch>
            <a:fillRect/>
          </a:stretch>
        </p:blipFill>
        <p:spPr>
          <a:xfrm>
            <a:off x="6203481" y="2443597"/>
            <a:ext cx="430357" cy="329046"/>
          </a:xfrm>
          <a:prstGeom prst="rect">
            <a:avLst/>
          </a:prstGeom>
        </p:spPr>
      </p:pic>
      <p:sp>
        <p:nvSpPr>
          <p:cNvPr id="53" name="Digital Transformation"/>
          <p:cNvSpPr txBox="1">
            <a:spLocks/>
          </p:cNvSpPr>
          <p:nvPr/>
        </p:nvSpPr>
        <p:spPr>
          <a:xfrm>
            <a:off x="2736925" y="4225144"/>
            <a:ext cx="1702256" cy="437803"/>
          </a:xfrm>
          <a:prstGeom prst="rect">
            <a:avLst/>
          </a:prstGeom>
          <a:ln>
            <a:solidFill>
              <a:srgbClr val="00B050"/>
            </a:solidFill>
          </a:ln>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lnSpc>
                <a:spcPct val="110000"/>
              </a:lnSpc>
              <a:defRPr/>
            </a:pPr>
            <a:r>
              <a:rPr lang="en-US" sz="1800" spc="0" dirty="0">
                <a:solidFill>
                  <a:srgbClr val="00B050"/>
                </a:solidFill>
                <a:latin typeface="Segoe UI Semilight"/>
                <a:ea typeface=""/>
              </a:rPr>
              <a:t>Power User</a:t>
            </a:r>
          </a:p>
        </p:txBody>
      </p:sp>
      <p:sp>
        <p:nvSpPr>
          <p:cNvPr id="54" name="Digital Transformation"/>
          <p:cNvSpPr txBox="1">
            <a:spLocks/>
          </p:cNvSpPr>
          <p:nvPr/>
        </p:nvSpPr>
        <p:spPr>
          <a:xfrm>
            <a:off x="2733897" y="1806535"/>
            <a:ext cx="1749039" cy="457008"/>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lnSpc>
                <a:spcPct val="110000"/>
              </a:lnSpc>
              <a:defRPr/>
            </a:pPr>
            <a:r>
              <a:rPr lang="en-US" sz="1800" spc="0" dirty="0">
                <a:solidFill>
                  <a:schemeClr val="tx2"/>
                </a:solidFill>
                <a:latin typeface="Segoe UI Semilight"/>
                <a:ea typeface=""/>
              </a:rPr>
              <a:t>Pro Dev</a:t>
            </a:r>
          </a:p>
        </p:txBody>
      </p:sp>
      <p:cxnSp>
        <p:nvCxnSpPr>
          <p:cNvPr id="55" name="Straight Connector 54"/>
          <p:cNvCxnSpPr>
            <a:cxnSpLocks/>
          </p:cNvCxnSpPr>
          <p:nvPr/>
        </p:nvCxnSpPr>
        <p:spPr>
          <a:xfrm flipV="1">
            <a:off x="3588053" y="2316473"/>
            <a:ext cx="0" cy="1847657"/>
          </a:xfrm>
          <a:prstGeom prst="line">
            <a:avLst/>
          </a:prstGeom>
          <a:ln w="28575" cap="rnd">
            <a:solidFill>
              <a:srgbClr val="00B050"/>
            </a:solidFill>
            <a:prstDash val="solid"/>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588053" y="4753168"/>
            <a:ext cx="0" cy="1342463"/>
          </a:xfrm>
          <a:prstGeom prst="line">
            <a:avLst/>
          </a:prstGeom>
          <a:ln w="28575" cap="rnd">
            <a:solidFill>
              <a:srgbClr val="00B050"/>
            </a:solidFill>
            <a:prstDash val="solid"/>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588053" y="1397902"/>
            <a:ext cx="0" cy="422464"/>
          </a:xfrm>
          <a:prstGeom prst="line">
            <a:avLst/>
          </a:prstGeom>
          <a:ln w="28575" cap="rnd">
            <a:solidFill>
              <a:schemeClr val="tx2"/>
            </a:solidFill>
            <a:prstDash val="solid"/>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9" name="Digital Transformation"/>
          <p:cNvSpPr txBox="1">
            <a:spLocks/>
          </p:cNvSpPr>
          <p:nvPr/>
        </p:nvSpPr>
        <p:spPr>
          <a:xfrm>
            <a:off x="4250262" y="6167617"/>
            <a:ext cx="2600184" cy="370921"/>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32384">
              <a:lnSpc>
                <a:spcPct val="110000"/>
              </a:lnSpc>
              <a:defRPr/>
            </a:pPr>
            <a:r>
              <a:rPr lang="en-US" sz="1599" spc="0" dirty="0">
                <a:solidFill>
                  <a:schemeClr val="tx1"/>
                </a:solidFill>
                <a:latin typeface="Segoe UI Semilight"/>
                <a:ea typeface=""/>
              </a:rPr>
              <a:t>Connected Data</a:t>
            </a:r>
          </a:p>
        </p:txBody>
      </p:sp>
      <p:sp>
        <p:nvSpPr>
          <p:cNvPr id="58" name="Digital Transformation"/>
          <p:cNvSpPr txBox="1">
            <a:spLocks/>
          </p:cNvSpPr>
          <p:nvPr/>
        </p:nvSpPr>
        <p:spPr>
          <a:xfrm>
            <a:off x="1594128" y="103752"/>
            <a:ext cx="9554244" cy="819844"/>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defRPr/>
            </a:pPr>
            <a:r>
              <a:rPr lang="en-US" sz="4896" spc="0" dirty="0">
                <a:solidFill>
                  <a:schemeClr val="tx1"/>
                </a:solidFill>
                <a:latin typeface="Segoe UI Light"/>
                <a:ea typeface=""/>
              </a:rPr>
              <a:t>Dynamics 365 extensibility</a:t>
            </a:r>
          </a:p>
        </p:txBody>
      </p:sp>
      <p:grpSp>
        <p:nvGrpSpPr>
          <p:cNvPr id="61" name="Group 60"/>
          <p:cNvGrpSpPr/>
          <p:nvPr/>
        </p:nvGrpSpPr>
        <p:grpSpPr>
          <a:xfrm>
            <a:off x="5280452" y="4368190"/>
            <a:ext cx="1489560" cy="700335"/>
            <a:chOff x="5098931" y="3857104"/>
            <a:chExt cx="1489772" cy="700434"/>
          </a:xfrm>
        </p:grpSpPr>
        <p:grpSp>
          <p:nvGrpSpPr>
            <p:cNvPr id="63" name="Group 62"/>
            <p:cNvGrpSpPr/>
            <p:nvPr/>
          </p:nvGrpSpPr>
          <p:grpSpPr>
            <a:xfrm>
              <a:off x="5098931" y="4264220"/>
              <a:ext cx="1489772" cy="293318"/>
              <a:chOff x="2484437" y="4792662"/>
              <a:chExt cx="1819080" cy="358154"/>
            </a:xfrm>
            <a:noFill/>
          </p:grpSpPr>
          <p:sp>
            <p:nvSpPr>
              <p:cNvPr id="69" name="Rounded Rectangle 68"/>
              <p:cNvSpPr/>
              <p:nvPr/>
            </p:nvSpPr>
            <p:spPr bwMode="auto">
              <a:xfrm>
                <a:off x="2484437" y="4792662"/>
                <a:ext cx="358154" cy="358154"/>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ounded Rectangle 69"/>
              <p:cNvSpPr/>
              <p:nvPr/>
            </p:nvSpPr>
            <p:spPr bwMode="auto">
              <a:xfrm>
                <a:off x="2971412" y="4792662"/>
                <a:ext cx="358154" cy="358154"/>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ounded Rectangle 70"/>
              <p:cNvSpPr/>
              <p:nvPr/>
            </p:nvSpPr>
            <p:spPr bwMode="auto">
              <a:xfrm>
                <a:off x="3458387" y="4792662"/>
                <a:ext cx="358154" cy="358154"/>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ounded Rectangle 71"/>
              <p:cNvSpPr/>
              <p:nvPr/>
            </p:nvSpPr>
            <p:spPr bwMode="auto">
              <a:xfrm>
                <a:off x="3945363" y="4792662"/>
                <a:ext cx="358154" cy="358154"/>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p:cNvGrpSpPr/>
            <p:nvPr/>
          </p:nvGrpSpPr>
          <p:grpSpPr>
            <a:xfrm>
              <a:off x="5098931" y="3857104"/>
              <a:ext cx="1489772" cy="293318"/>
              <a:chOff x="2484437" y="4792662"/>
              <a:chExt cx="1819080" cy="358154"/>
            </a:xfrm>
            <a:noFill/>
          </p:grpSpPr>
          <p:sp>
            <p:nvSpPr>
              <p:cNvPr id="65" name="Rounded Rectangle 64"/>
              <p:cNvSpPr/>
              <p:nvPr/>
            </p:nvSpPr>
            <p:spPr bwMode="auto">
              <a:xfrm>
                <a:off x="2484437" y="4792662"/>
                <a:ext cx="358154" cy="358154"/>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ounded Rectangle 65"/>
              <p:cNvSpPr/>
              <p:nvPr/>
            </p:nvSpPr>
            <p:spPr bwMode="auto">
              <a:xfrm>
                <a:off x="2971412" y="4792662"/>
                <a:ext cx="358154" cy="358154"/>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ounded Rectangle 66"/>
              <p:cNvSpPr/>
              <p:nvPr/>
            </p:nvSpPr>
            <p:spPr bwMode="auto">
              <a:xfrm>
                <a:off x="3458387" y="4792662"/>
                <a:ext cx="358154" cy="358154"/>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ounded Rectangle 67"/>
              <p:cNvSpPr/>
              <p:nvPr/>
            </p:nvSpPr>
            <p:spPr bwMode="auto">
              <a:xfrm>
                <a:off x="3945363" y="4792662"/>
                <a:ext cx="358154" cy="358154"/>
              </a:xfrm>
              <a:prstGeom prst="roundRect">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6" name="Digital Transformation"/>
          <p:cNvSpPr txBox="1">
            <a:spLocks/>
          </p:cNvSpPr>
          <p:nvPr/>
        </p:nvSpPr>
        <p:spPr>
          <a:xfrm>
            <a:off x="7187564" y="4015218"/>
            <a:ext cx="3342290" cy="267467"/>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lnSpc>
                <a:spcPct val="110000"/>
              </a:lnSpc>
              <a:defRPr/>
            </a:pPr>
            <a:r>
              <a:rPr lang="en-US" sz="1099" b="1" spc="50" dirty="0">
                <a:solidFill>
                  <a:schemeClr val="tx1"/>
                </a:solidFill>
                <a:latin typeface="Segoe UI Semilight"/>
              </a:rPr>
              <a:t>APPSOURCE; REDUCE TIME TO VALUE</a:t>
            </a:r>
          </a:p>
          <a:p>
            <a:pPr defTabSz="932384">
              <a:lnSpc>
                <a:spcPct val="110000"/>
              </a:lnSpc>
              <a:defRPr/>
            </a:pPr>
            <a:endParaRPr lang="en-US" sz="1099" b="1" spc="50" dirty="0">
              <a:solidFill>
                <a:schemeClr val="tx1"/>
              </a:solidFill>
              <a:latin typeface="Segoe UI Semilight"/>
              <a:ea typeface=""/>
            </a:endParaRPr>
          </a:p>
        </p:txBody>
      </p:sp>
      <p:sp>
        <p:nvSpPr>
          <p:cNvPr id="77" name="Digital Transformation"/>
          <p:cNvSpPr txBox="1">
            <a:spLocks/>
          </p:cNvSpPr>
          <p:nvPr/>
        </p:nvSpPr>
        <p:spPr>
          <a:xfrm>
            <a:off x="7171918" y="2681179"/>
            <a:ext cx="3647047" cy="267467"/>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lnSpc>
                <a:spcPct val="110000"/>
              </a:lnSpc>
              <a:defRPr/>
            </a:pPr>
            <a:r>
              <a:rPr lang="en-US" sz="1099" b="1" spc="50" dirty="0">
                <a:solidFill>
                  <a:schemeClr val="tx1"/>
                </a:solidFill>
                <a:latin typeface="Segoe UI Semilight"/>
              </a:rPr>
              <a:t>INTEGRATIONS; LAST MILE DIGITAL EXPERIENCES</a:t>
            </a:r>
          </a:p>
          <a:p>
            <a:pPr defTabSz="932384">
              <a:lnSpc>
                <a:spcPct val="110000"/>
              </a:lnSpc>
              <a:defRPr/>
            </a:pPr>
            <a:endParaRPr lang="en-US" sz="1099" b="1" spc="50" dirty="0">
              <a:solidFill>
                <a:schemeClr val="tx1"/>
              </a:solidFill>
              <a:latin typeface="Segoe UI Semilight"/>
              <a:ea typeface=""/>
            </a:endParaRPr>
          </a:p>
        </p:txBody>
      </p:sp>
      <p:sp>
        <p:nvSpPr>
          <p:cNvPr id="46" name="Pentagon 3">
            <a:extLst>
              <a:ext uri="{FF2B5EF4-FFF2-40B4-BE49-F238E27FC236}">
                <a16:creationId xmlns:a16="http://schemas.microsoft.com/office/drawing/2014/main" id="{83E319F2-6BA1-4694-B57B-6618B1E7F88B}"/>
              </a:ext>
            </a:extLst>
          </p:cNvPr>
          <p:cNvSpPr/>
          <p:nvPr/>
        </p:nvSpPr>
        <p:spPr bwMode="auto">
          <a:xfrm rot="16200000">
            <a:off x="5600536" y="624464"/>
            <a:ext cx="834818" cy="1814140"/>
          </a:xfrm>
          <a:prstGeom prst="homePlate">
            <a:avLst>
              <a:gd name="adj" fmla="val 29499"/>
            </a:avLst>
          </a:prstGeom>
          <a:solidFill>
            <a:schemeClr val="bg2"/>
          </a:solidFill>
          <a:ln w="28575">
            <a:solidFill>
              <a:schemeClr val="tx1">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Digital Transformation">
            <a:extLst>
              <a:ext uri="{FF2B5EF4-FFF2-40B4-BE49-F238E27FC236}">
                <a16:creationId xmlns:a16="http://schemas.microsoft.com/office/drawing/2014/main" id="{25627D56-967B-46F9-BCF0-E5FFC50A3C3C}"/>
              </a:ext>
            </a:extLst>
          </p:cNvPr>
          <p:cNvSpPr txBox="1">
            <a:spLocks/>
          </p:cNvSpPr>
          <p:nvPr/>
        </p:nvSpPr>
        <p:spPr>
          <a:xfrm>
            <a:off x="7187563" y="1189161"/>
            <a:ext cx="3982971" cy="561498"/>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lnSpc>
                <a:spcPct val="110000"/>
              </a:lnSpc>
              <a:defRPr/>
            </a:pPr>
            <a:r>
              <a:rPr lang="en-US" sz="2400" spc="0" dirty="0">
                <a:solidFill>
                  <a:schemeClr val="tx1"/>
                </a:solidFill>
                <a:latin typeface="Segoe UI Semilight"/>
                <a:ea typeface=""/>
              </a:rPr>
              <a:t>Advanced customizations</a:t>
            </a:r>
            <a:br>
              <a:rPr lang="en-US" sz="2400" spc="0" dirty="0">
                <a:solidFill>
                  <a:schemeClr val="tx1"/>
                </a:solidFill>
                <a:latin typeface="Segoe UI Semilight"/>
                <a:ea typeface=""/>
              </a:rPr>
            </a:br>
            <a:r>
              <a:rPr lang="en-US" sz="1099" b="1" spc="50" dirty="0">
                <a:solidFill>
                  <a:schemeClr val="tx1"/>
                </a:solidFill>
                <a:latin typeface="Segoe UI Semilight"/>
                <a:ea typeface=""/>
              </a:rPr>
              <a:t>PRO-DEV EXTENSIONS</a:t>
            </a:r>
            <a:endParaRPr lang="en-US" sz="1099" b="1" spc="50" dirty="0">
              <a:solidFill>
                <a:schemeClr val="tx1"/>
              </a:solidFill>
              <a:latin typeface="Segoe UI Semilight"/>
            </a:endParaRPr>
          </a:p>
        </p:txBody>
      </p:sp>
      <p:pic>
        <p:nvPicPr>
          <p:cNvPr id="10" name="Picture 9">
            <a:extLst>
              <a:ext uri="{FF2B5EF4-FFF2-40B4-BE49-F238E27FC236}">
                <a16:creationId xmlns:a16="http://schemas.microsoft.com/office/drawing/2014/main" id="{AB7FA356-3DB2-4686-A504-94B6E37D384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5310781" y="1240287"/>
            <a:ext cx="639989" cy="639989"/>
          </a:xfrm>
          <a:prstGeom prst="rect">
            <a:avLst/>
          </a:prstGeom>
        </p:spPr>
      </p:pic>
      <p:pic>
        <p:nvPicPr>
          <p:cNvPr id="15" name="Graphic 14" descr="Single gear">
            <a:extLst>
              <a:ext uri="{FF2B5EF4-FFF2-40B4-BE49-F238E27FC236}">
                <a16:creationId xmlns:a16="http://schemas.microsoft.com/office/drawing/2014/main" id="{84077DDB-2E72-46C4-8BAA-1361B2E891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4164" y="1240287"/>
            <a:ext cx="639989" cy="639989"/>
          </a:xfrm>
          <a:prstGeom prst="rect">
            <a:avLst/>
          </a:prstGeom>
        </p:spPr>
      </p:pic>
    </p:spTree>
    <p:extLst>
      <p:ext uri="{BB962C8B-B14F-4D97-AF65-F5344CB8AC3E}">
        <p14:creationId xmlns:p14="http://schemas.microsoft.com/office/powerpoint/2010/main" val="402388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down)">
                                      <p:cBhvr>
                                        <p:cTn id="15" dur="500"/>
                                        <p:tgtEl>
                                          <p:spTgt spid="5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down)">
                                      <p:cBhvr>
                                        <p:cTn id="35" dur="500"/>
                                        <p:tgtEl>
                                          <p:spTgt spid="47"/>
                                        </p:tgtEl>
                                      </p:cBhvr>
                                    </p:animEffect>
                                  </p:childTnLst>
                                </p:cTn>
                              </p:par>
                              <p:par>
                                <p:cTn id="36" presetID="42" presetClass="path" presetSubtype="0" decel="50000" fill="hold" nodeType="withEffect">
                                  <p:stCondLst>
                                    <p:cond delay="0"/>
                                  </p:stCondLst>
                                  <p:childTnLst>
                                    <p:animMotion origin="layout" path="M 3.03038E-6 -4.72537E-6 L 3.03038E-6 -0.01974 " pathEditMode="relative" rAng="0" ptsTypes="AA">
                                      <p:cBhvr>
                                        <p:cTn id="37" dur="500" fill="hold"/>
                                        <p:tgtEl>
                                          <p:spTgt spid="61"/>
                                        </p:tgtEl>
                                        <p:attrNameLst>
                                          <p:attrName>ppt_x</p:attrName>
                                          <p:attrName>ppt_y</p:attrName>
                                        </p:attrNameLst>
                                      </p:cBhvr>
                                      <p:rCtr x="0" y="-999"/>
                                    </p:animMotion>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500"/>
                                        <p:tgtEl>
                                          <p:spTgt spid="7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wipe(down)">
                                      <p:cBhvr>
                                        <p:cTn id="68" dur="500"/>
                                        <p:tgtEl>
                                          <p:spTgt spid="46"/>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animEffect transition="in" filter="wipe(down)">
                                      <p:cBhvr>
                                        <p:cTn id="79" dur="500"/>
                                        <p:tgtEl>
                                          <p:spTgt spid="73"/>
                                        </p:tgtEl>
                                      </p:cBhvr>
                                    </p:animEffect>
                                  </p:childTnLst>
                                </p:cTn>
                              </p:par>
                              <p:par>
                                <p:cTn id="80" presetID="10" presetClass="entr" presetSubtype="0" fill="hold"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par>
                                <p:cTn id="86" presetID="22" presetClass="entr" presetSubtype="4" fill="hold"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wipe(down)">
                                      <p:cBhvr>
                                        <p:cTn id="88" dur="500"/>
                                        <p:tgtEl>
                                          <p:spTgt spid="57"/>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47" grpId="0" animBg="1"/>
      <p:bldP spid="43" grpId="0"/>
      <p:bldP spid="44" grpId="0"/>
      <p:bldP spid="48" grpId="0"/>
      <p:bldP spid="51" grpId="0" animBg="1"/>
      <p:bldP spid="45" grpId="0"/>
      <p:bldP spid="4" grpId="0" animBg="1"/>
      <p:bldP spid="53" grpId="0" animBg="1"/>
      <p:bldP spid="54" grpId="0"/>
      <p:bldP spid="59" grpId="0"/>
      <p:bldP spid="76" grpId="0"/>
      <p:bldP spid="77" grpId="0"/>
      <p:bldP spid="46" grpId="0" animBg="1"/>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2" y="497"/>
            <a:ext cx="12434711" cy="6993533"/>
          </a:xfrm>
          <a:prstGeom prst="rect">
            <a:avLst/>
          </a:prstGeom>
        </p:spPr>
      </p:pic>
      <p:sp>
        <p:nvSpPr>
          <p:cNvPr id="7" name="Rectangle 6"/>
          <p:cNvSpPr/>
          <p:nvPr/>
        </p:nvSpPr>
        <p:spPr bwMode="auto">
          <a:xfrm>
            <a:off x="883" y="497"/>
            <a:ext cx="3703111" cy="6993533"/>
          </a:xfrm>
          <a:prstGeom prst="rect">
            <a:avLst/>
          </a:prstGeom>
          <a:solidFill>
            <a:schemeClr val="tx1">
              <a:lumMod val="50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CE964EBA-8D98-475B-97C6-BC1700DFEA18}"/>
              </a:ext>
            </a:extLst>
          </p:cNvPr>
          <p:cNvSpPr/>
          <p:nvPr/>
        </p:nvSpPr>
        <p:spPr>
          <a:xfrm>
            <a:off x="-181655" y="3649642"/>
            <a:ext cx="4266595" cy="2606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defRPr/>
            </a:pPr>
            <a:r>
              <a:rPr lang="en-US" sz="2400">
                <a:solidFill>
                  <a:srgbClr val="FFFFFF"/>
                </a:solidFill>
                <a:latin typeface="Segoe UI Semilight"/>
              </a:rPr>
              <a:t>People in over </a:t>
            </a:r>
            <a:r>
              <a:rPr lang="en-US" sz="7998">
                <a:solidFill>
                  <a:srgbClr val="FFFFFF"/>
                </a:solidFill>
                <a:latin typeface="Segoe UI Semilight"/>
              </a:rPr>
              <a:t>213k+ </a:t>
            </a:r>
          </a:p>
          <a:p>
            <a:pPr algn="ctr" defTabSz="932563">
              <a:defRPr/>
            </a:pPr>
            <a:r>
              <a:rPr lang="en-US" sz="2400">
                <a:solidFill>
                  <a:srgbClr val="FFFFFF"/>
                </a:solidFill>
                <a:latin typeface="Segoe UI Semilight"/>
              </a:rPr>
              <a:t>organizations are using PowerApps and Flow</a:t>
            </a:r>
          </a:p>
        </p:txBody>
      </p:sp>
      <p:sp>
        <p:nvSpPr>
          <p:cNvPr id="21" name="Rectangle 20">
            <a:extLst>
              <a:ext uri="{FF2B5EF4-FFF2-40B4-BE49-F238E27FC236}">
                <a16:creationId xmlns:a16="http://schemas.microsoft.com/office/drawing/2014/main" id="{68EAFEB8-9652-488C-A76C-2EAC9776E250}"/>
              </a:ext>
            </a:extLst>
          </p:cNvPr>
          <p:cNvSpPr/>
          <p:nvPr/>
        </p:nvSpPr>
        <p:spPr>
          <a:xfrm>
            <a:off x="504048" y="678262"/>
            <a:ext cx="3108519" cy="2438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defRPr/>
            </a:pPr>
            <a:r>
              <a:rPr lang="en-US" sz="2400">
                <a:solidFill>
                  <a:srgbClr val="FFFFFF"/>
                </a:solidFill>
                <a:latin typeface="Segoe UI Semilight"/>
              </a:rPr>
              <a:t>We have over </a:t>
            </a:r>
            <a:r>
              <a:rPr lang="en-US" sz="7998">
                <a:solidFill>
                  <a:srgbClr val="FFFFFF"/>
                </a:solidFill>
                <a:latin typeface="Segoe UI Semilight"/>
              </a:rPr>
              <a:t>1M+</a:t>
            </a:r>
          </a:p>
          <a:p>
            <a:pPr algn="ctr" defTabSz="932563">
              <a:defRPr/>
            </a:pPr>
            <a:r>
              <a:rPr lang="en-US" sz="2400">
                <a:solidFill>
                  <a:srgbClr val="FFFFFF"/>
                </a:solidFill>
                <a:latin typeface="Segoe UI Semilight"/>
              </a:rPr>
              <a:t>monthly active users</a:t>
            </a:r>
          </a:p>
        </p:txBody>
      </p:sp>
    </p:spTree>
    <p:extLst>
      <p:ext uri="{BB962C8B-B14F-4D97-AF65-F5344CB8AC3E}">
        <p14:creationId xmlns:p14="http://schemas.microsoft.com/office/powerpoint/2010/main" val="1268822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EB8FBA-7767-4EDD-9B9F-0C6F264D0EC4}"/>
              </a:ext>
            </a:extLst>
          </p:cNvPr>
          <p:cNvSpPr/>
          <p:nvPr/>
        </p:nvSpPr>
        <p:spPr bwMode="auto">
          <a:xfrm>
            <a:off x="883" y="496"/>
            <a:ext cx="3445450" cy="6994028"/>
          </a:xfrm>
          <a:prstGeom prst="rec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latin typeface="Segoe UI"/>
            </a:endParaRPr>
          </a:p>
        </p:txBody>
      </p:sp>
      <p:sp>
        <p:nvSpPr>
          <p:cNvPr id="6" name="TextBox 5">
            <a:extLst>
              <a:ext uri="{FF2B5EF4-FFF2-40B4-BE49-F238E27FC236}">
                <a16:creationId xmlns:a16="http://schemas.microsoft.com/office/drawing/2014/main" id="{0B0178C6-C817-4BE8-8C4F-BA4619B16226}"/>
              </a:ext>
            </a:extLst>
          </p:cNvPr>
          <p:cNvSpPr txBox="1"/>
          <p:nvPr/>
        </p:nvSpPr>
        <p:spPr>
          <a:xfrm>
            <a:off x="450479" y="1824619"/>
            <a:ext cx="2546259" cy="3345782"/>
          </a:xfrm>
          <a:prstGeom prst="rect">
            <a:avLst/>
          </a:prstGeom>
          <a:noFill/>
        </p:spPr>
        <p:txBody>
          <a:bodyPr wrap="square" lIns="182854" tIns="146283" rIns="182854" bIns="146283" rtlCol="0" anchor="ctr">
            <a:spAutoFit/>
          </a:bodyPr>
          <a:lstStyle/>
          <a:p>
            <a:pPr defTabSz="932563">
              <a:lnSpc>
                <a:spcPct val="90000"/>
              </a:lnSpc>
              <a:spcAft>
                <a:spcPts val="600"/>
              </a:spcAft>
            </a:pPr>
            <a:r>
              <a:rPr lang="en-US" sz="3599" dirty="0">
                <a:gradFill>
                  <a:gsLst>
                    <a:gs pos="2917">
                      <a:srgbClr val="FFFFFF"/>
                    </a:gs>
                    <a:gs pos="30000">
                      <a:srgbClr val="FFFFFF"/>
                    </a:gs>
                  </a:gsLst>
                  <a:lin ang="5400000" scaled="0"/>
                </a:gradFill>
                <a:latin typeface="Segoe UI"/>
              </a:rPr>
              <a:t>What happens when there </a:t>
            </a:r>
            <a:r>
              <a:rPr lang="en-US" sz="3599" u="sng" dirty="0">
                <a:gradFill>
                  <a:gsLst>
                    <a:gs pos="2917">
                      <a:srgbClr val="FFFFFF"/>
                    </a:gs>
                    <a:gs pos="30000">
                      <a:srgbClr val="FFFFFF"/>
                    </a:gs>
                  </a:gsLst>
                  <a:lin ang="5400000" scaled="0"/>
                </a:gradFill>
                <a:latin typeface="Segoe UI"/>
              </a:rPr>
              <a:t>isn’t</a:t>
            </a:r>
            <a:r>
              <a:rPr lang="en-US" sz="3599" dirty="0">
                <a:gradFill>
                  <a:gsLst>
                    <a:gs pos="2917">
                      <a:srgbClr val="FFFFFF"/>
                    </a:gs>
                    <a:gs pos="30000">
                      <a:srgbClr val="FFFFFF"/>
                    </a:gs>
                  </a:gsLst>
                  <a:lin ang="5400000" scaled="0"/>
                </a:gradFill>
                <a:latin typeface="Segoe UI"/>
              </a:rPr>
              <a:t> an app like that?</a:t>
            </a:r>
          </a:p>
        </p:txBody>
      </p:sp>
      <p:grpSp>
        <p:nvGrpSpPr>
          <p:cNvPr id="56" name="Group 55">
            <a:extLst>
              <a:ext uri="{FF2B5EF4-FFF2-40B4-BE49-F238E27FC236}">
                <a16:creationId xmlns:a16="http://schemas.microsoft.com/office/drawing/2014/main" id="{B9B071F6-085B-4D2F-B37A-8992FD80ED18}"/>
              </a:ext>
            </a:extLst>
          </p:cNvPr>
          <p:cNvGrpSpPr/>
          <p:nvPr/>
        </p:nvGrpSpPr>
        <p:grpSpPr>
          <a:xfrm>
            <a:off x="3726160" y="920124"/>
            <a:ext cx="4671129" cy="1873864"/>
            <a:chOff x="5529419" y="719458"/>
            <a:chExt cx="4579954" cy="1837288"/>
          </a:xfrm>
        </p:grpSpPr>
        <p:grpSp>
          <p:nvGrpSpPr>
            <p:cNvPr id="30" name="Group 29">
              <a:extLst>
                <a:ext uri="{FF2B5EF4-FFF2-40B4-BE49-F238E27FC236}">
                  <a16:creationId xmlns:a16="http://schemas.microsoft.com/office/drawing/2014/main" id="{9F176F21-1962-4219-9381-985AD5FFE157}"/>
                </a:ext>
              </a:extLst>
            </p:cNvPr>
            <p:cNvGrpSpPr/>
            <p:nvPr/>
          </p:nvGrpSpPr>
          <p:grpSpPr>
            <a:xfrm>
              <a:off x="5529419" y="719458"/>
              <a:ext cx="1852008" cy="1837288"/>
              <a:chOff x="5664888" y="628824"/>
              <a:chExt cx="1852008" cy="1837288"/>
            </a:xfrm>
          </p:grpSpPr>
          <p:pic>
            <p:nvPicPr>
              <p:cNvPr id="15" name="Picture 14">
                <a:extLst>
                  <a:ext uri="{FF2B5EF4-FFF2-40B4-BE49-F238E27FC236}">
                    <a16:creationId xmlns:a16="http://schemas.microsoft.com/office/drawing/2014/main" id="{512B328C-6016-4310-A9B6-6C926532D7B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664888" y="628824"/>
                <a:ext cx="1852008" cy="1360843"/>
              </a:xfrm>
              <a:prstGeom prst="rect">
                <a:avLst/>
              </a:prstGeom>
            </p:spPr>
          </p:pic>
          <p:sp>
            <p:nvSpPr>
              <p:cNvPr id="16" name="TextBox 15">
                <a:extLst>
                  <a:ext uri="{FF2B5EF4-FFF2-40B4-BE49-F238E27FC236}">
                    <a16:creationId xmlns:a16="http://schemas.microsoft.com/office/drawing/2014/main" id="{DBEAD023-74E4-49C4-8863-BAB54A471CE0}"/>
                  </a:ext>
                </a:extLst>
              </p:cNvPr>
              <p:cNvSpPr txBox="1"/>
              <p:nvPr/>
            </p:nvSpPr>
            <p:spPr>
              <a:xfrm>
                <a:off x="5732622" y="2091266"/>
                <a:ext cx="1709579"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Business Users</a:t>
                </a:r>
              </a:p>
            </p:txBody>
          </p:sp>
        </p:grpSp>
        <p:sp>
          <p:nvSpPr>
            <p:cNvPr id="17" name="Cross 16">
              <a:extLst>
                <a:ext uri="{FF2B5EF4-FFF2-40B4-BE49-F238E27FC236}">
                  <a16:creationId xmlns:a16="http://schemas.microsoft.com/office/drawing/2014/main" id="{A9058FF9-4945-45F2-AE23-78DDFC27B0D5}"/>
                </a:ext>
              </a:extLst>
            </p:cNvPr>
            <p:cNvSpPr/>
            <p:nvPr/>
          </p:nvSpPr>
          <p:spPr>
            <a:xfrm>
              <a:off x="7598223" y="1165901"/>
              <a:ext cx="330200" cy="304800"/>
            </a:xfrm>
            <a:prstGeom prst="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grpSp>
          <p:nvGrpSpPr>
            <p:cNvPr id="31" name="Group 30">
              <a:extLst>
                <a:ext uri="{FF2B5EF4-FFF2-40B4-BE49-F238E27FC236}">
                  <a16:creationId xmlns:a16="http://schemas.microsoft.com/office/drawing/2014/main" id="{A6543A67-94F9-4603-8828-D38E16D42E21}"/>
                </a:ext>
              </a:extLst>
            </p:cNvPr>
            <p:cNvGrpSpPr/>
            <p:nvPr/>
          </p:nvGrpSpPr>
          <p:grpSpPr>
            <a:xfrm>
              <a:off x="8145219" y="719458"/>
              <a:ext cx="1964154" cy="1829971"/>
              <a:chOff x="8280688" y="628824"/>
              <a:chExt cx="1964154" cy="1829971"/>
            </a:xfrm>
          </p:grpSpPr>
          <p:pic>
            <p:nvPicPr>
              <p:cNvPr id="28" name="Picture 27">
                <a:extLst>
                  <a:ext uri="{FF2B5EF4-FFF2-40B4-BE49-F238E27FC236}">
                    <a16:creationId xmlns:a16="http://schemas.microsoft.com/office/drawing/2014/main" id="{2AC019B3-BAA7-4432-A3CF-2B9792472A65}"/>
                  </a:ext>
                </a:extLst>
              </p:cNvPr>
              <p:cNvPicPr>
                <a:picLocks noChangeAspect="1"/>
              </p:cNvPicPr>
              <p:nvPr/>
            </p:nvPicPr>
            <p:blipFill>
              <a:blip r:embed="rId5"/>
              <a:stretch>
                <a:fillRect/>
              </a:stretch>
            </p:blipFill>
            <p:spPr>
              <a:xfrm>
                <a:off x="8438187" y="628824"/>
                <a:ext cx="1649157" cy="1360843"/>
              </a:xfrm>
              <a:prstGeom prst="rect">
                <a:avLst/>
              </a:prstGeom>
            </p:spPr>
          </p:pic>
          <p:sp>
            <p:nvSpPr>
              <p:cNvPr id="29" name="TextBox 28">
                <a:extLst>
                  <a:ext uri="{FF2B5EF4-FFF2-40B4-BE49-F238E27FC236}">
                    <a16:creationId xmlns:a16="http://schemas.microsoft.com/office/drawing/2014/main" id="{DF751669-91B0-4F7F-A0B1-8109BE2238BD}"/>
                  </a:ext>
                </a:extLst>
              </p:cNvPr>
              <p:cNvSpPr txBox="1"/>
              <p:nvPr/>
            </p:nvSpPr>
            <p:spPr>
              <a:xfrm>
                <a:off x="8280688" y="2091266"/>
                <a:ext cx="1964154" cy="367529"/>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Productivity Apps</a:t>
                </a:r>
              </a:p>
            </p:txBody>
          </p:sp>
        </p:grpSp>
      </p:grpSp>
      <p:grpSp>
        <p:nvGrpSpPr>
          <p:cNvPr id="93" name="Group 92">
            <a:extLst>
              <a:ext uri="{FF2B5EF4-FFF2-40B4-BE49-F238E27FC236}">
                <a16:creationId xmlns:a16="http://schemas.microsoft.com/office/drawing/2014/main" id="{D9F0747E-135B-461E-A4D9-7C209B056C87}"/>
              </a:ext>
            </a:extLst>
          </p:cNvPr>
          <p:cNvGrpSpPr/>
          <p:nvPr/>
        </p:nvGrpSpPr>
        <p:grpSpPr>
          <a:xfrm>
            <a:off x="3532685" y="3308920"/>
            <a:ext cx="8756109" cy="382308"/>
            <a:chOff x="3462867" y="3175000"/>
            <a:chExt cx="8585200" cy="374846"/>
          </a:xfrm>
        </p:grpSpPr>
        <p:cxnSp>
          <p:nvCxnSpPr>
            <p:cNvPr id="3" name="Straight Connector 2">
              <a:extLst>
                <a:ext uri="{FF2B5EF4-FFF2-40B4-BE49-F238E27FC236}">
                  <a16:creationId xmlns:a16="http://schemas.microsoft.com/office/drawing/2014/main" id="{A7F6B8EF-E494-4355-830E-079D6A35B111}"/>
                </a:ext>
              </a:extLst>
            </p:cNvPr>
            <p:cNvCxnSpPr>
              <a:cxnSpLocks/>
            </p:cNvCxnSpPr>
            <p:nvPr/>
          </p:nvCxnSpPr>
          <p:spPr>
            <a:xfrm flipV="1">
              <a:off x="3462867" y="3326832"/>
              <a:ext cx="8585200" cy="656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E7D2FB5-D761-4ED7-8F6A-CFBA5EA32B34}"/>
                </a:ext>
              </a:extLst>
            </p:cNvPr>
            <p:cNvSpPr txBox="1"/>
            <p:nvPr/>
          </p:nvSpPr>
          <p:spPr>
            <a:xfrm>
              <a:off x="7145867" y="3175000"/>
              <a:ext cx="1219200" cy="374846"/>
            </a:xfrm>
            <a:prstGeom prst="rect">
              <a:avLst/>
            </a:prstGeom>
            <a:solidFill>
              <a:schemeClr val="bg1"/>
            </a:solidFill>
            <a:ln>
              <a:solidFill>
                <a:schemeClr val="tx1"/>
              </a:solidFill>
            </a:ln>
          </p:spPr>
          <p:txBody>
            <a:bodyPr wrap="square" rtlCol="0">
              <a:spAutoFit/>
            </a:bodyPr>
            <a:lstStyle/>
            <a:p>
              <a:pPr algn="ctr"/>
              <a:r>
                <a:rPr lang="en-US" sz="1836" b="1" dirty="0">
                  <a:latin typeface="Segoe UI" panose="020B0502040204020203" pitchFamily="34" charset="0"/>
                  <a:cs typeface="Segoe UI" panose="020B0502040204020203" pitchFamily="34" charset="0"/>
                </a:rPr>
                <a:t>OR</a:t>
              </a:r>
            </a:p>
          </p:txBody>
        </p:sp>
      </p:grpSp>
      <p:grpSp>
        <p:nvGrpSpPr>
          <p:cNvPr id="22" name="Group 21">
            <a:extLst>
              <a:ext uri="{FF2B5EF4-FFF2-40B4-BE49-F238E27FC236}">
                <a16:creationId xmlns:a16="http://schemas.microsoft.com/office/drawing/2014/main" id="{E1304D2C-9518-467E-8F62-7C74B2662F97}"/>
              </a:ext>
            </a:extLst>
          </p:cNvPr>
          <p:cNvGrpSpPr/>
          <p:nvPr/>
        </p:nvGrpSpPr>
        <p:grpSpPr>
          <a:xfrm>
            <a:off x="3726160" y="4278827"/>
            <a:ext cx="5674177" cy="1889696"/>
            <a:chOff x="3652565" y="4195309"/>
            <a:chExt cx="5563424" cy="1852811"/>
          </a:xfrm>
        </p:grpSpPr>
        <p:pic>
          <p:nvPicPr>
            <p:cNvPr id="58" name="Picture 57">
              <a:extLst>
                <a:ext uri="{FF2B5EF4-FFF2-40B4-BE49-F238E27FC236}">
                  <a16:creationId xmlns:a16="http://schemas.microsoft.com/office/drawing/2014/main" id="{E834BEF2-D3AF-46D1-B946-20D689C4FCD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652565" y="4210832"/>
              <a:ext cx="1852008" cy="1360843"/>
            </a:xfrm>
            <a:prstGeom prst="rect">
              <a:avLst/>
            </a:prstGeom>
          </p:spPr>
        </p:pic>
        <p:sp>
          <p:nvSpPr>
            <p:cNvPr id="59" name="TextBox 58">
              <a:extLst>
                <a:ext uri="{FF2B5EF4-FFF2-40B4-BE49-F238E27FC236}">
                  <a16:creationId xmlns:a16="http://schemas.microsoft.com/office/drawing/2014/main" id="{310C8E57-E6A4-47F5-B27E-AAF32A8C5523}"/>
                </a:ext>
              </a:extLst>
            </p:cNvPr>
            <p:cNvSpPr txBox="1"/>
            <p:nvPr/>
          </p:nvSpPr>
          <p:spPr>
            <a:xfrm>
              <a:off x="3723780" y="5673274"/>
              <a:ext cx="1709579"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Business Users</a:t>
              </a:r>
            </a:p>
          </p:txBody>
        </p:sp>
        <p:grpSp>
          <p:nvGrpSpPr>
            <p:cNvPr id="94" name="Group 93">
              <a:extLst>
                <a:ext uri="{FF2B5EF4-FFF2-40B4-BE49-F238E27FC236}">
                  <a16:creationId xmlns:a16="http://schemas.microsoft.com/office/drawing/2014/main" id="{929DA88E-7713-4318-8C6A-DB894385BF77}"/>
                </a:ext>
              </a:extLst>
            </p:cNvPr>
            <p:cNvGrpSpPr/>
            <p:nvPr/>
          </p:nvGrpSpPr>
          <p:grpSpPr>
            <a:xfrm>
              <a:off x="5710571" y="4210832"/>
              <a:ext cx="1709579" cy="1837288"/>
              <a:chOff x="7769677" y="4176589"/>
              <a:chExt cx="1709579" cy="1837288"/>
            </a:xfrm>
          </p:grpSpPr>
          <p:sp>
            <p:nvSpPr>
              <p:cNvPr id="7" name="Rectangle: Folded Corner 6">
                <a:extLst>
                  <a:ext uri="{FF2B5EF4-FFF2-40B4-BE49-F238E27FC236}">
                    <a16:creationId xmlns:a16="http://schemas.microsoft.com/office/drawing/2014/main" id="{7A0AF1CC-1A6F-4870-A9B2-203AA1891667}"/>
                  </a:ext>
                </a:extLst>
              </p:cNvPr>
              <p:cNvSpPr/>
              <p:nvPr/>
            </p:nvSpPr>
            <p:spPr>
              <a:xfrm>
                <a:off x="7998077" y="4176589"/>
                <a:ext cx="643181" cy="851149"/>
              </a:xfrm>
              <a:prstGeom prst="foldedCorne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60" name="Rectangle: Folded Corner 59">
                <a:extLst>
                  <a:ext uri="{FF2B5EF4-FFF2-40B4-BE49-F238E27FC236}">
                    <a16:creationId xmlns:a16="http://schemas.microsoft.com/office/drawing/2014/main" id="{99BF40B1-4C13-4001-8625-B0FCEF7BE8C5}"/>
                  </a:ext>
                </a:extLst>
              </p:cNvPr>
              <p:cNvSpPr/>
              <p:nvPr/>
            </p:nvSpPr>
            <p:spPr>
              <a:xfrm>
                <a:off x="8150477" y="4328989"/>
                <a:ext cx="643181" cy="851149"/>
              </a:xfrm>
              <a:prstGeom prst="foldedCorne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61" name="Rectangle: Folded Corner 60">
                <a:extLst>
                  <a:ext uri="{FF2B5EF4-FFF2-40B4-BE49-F238E27FC236}">
                    <a16:creationId xmlns:a16="http://schemas.microsoft.com/office/drawing/2014/main" id="{866A92EB-53FC-4A24-A5D4-CA6BDFA86350}"/>
                  </a:ext>
                </a:extLst>
              </p:cNvPr>
              <p:cNvSpPr/>
              <p:nvPr/>
            </p:nvSpPr>
            <p:spPr>
              <a:xfrm>
                <a:off x="8302877" y="4481389"/>
                <a:ext cx="643181" cy="851149"/>
              </a:xfrm>
              <a:prstGeom prst="foldedCorne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62" name="Rectangle: Folded Corner 61">
                <a:extLst>
                  <a:ext uri="{FF2B5EF4-FFF2-40B4-BE49-F238E27FC236}">
                    <a16:creationId xmlns:a16="http://schemas.microsoft.com/office/drawing/2014/main" id="{7FF50607-84F8-47FE-B11E-058B0D0436A1}"/>
                  </a:ext>
                </a:extLst>
              </p:cNvPr>
              <p:cNvSpPr/>
              <p:nvPr/>
            </p:nvSpPr>
            <p:spPr>
              <a:xfrm>
                <a:off x="8455277" y="4596617"/>
                <a:ext cx="643181" cy="851149"/>
              </a:xfrm>
              <a:prstGeom prst="foldedCorne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63" name="TextBox 62">
                <a:extLst>
                  <a:ext uri="{FF2B5EF4-FFF2-40B4-BE49-F238E27FC236}">
                    <a16:creationId xmlns:a16="http://schemas.microsoft.com/office/drawing/2014/main" id="{0C6E7F74-30F2-4F14-8064-356902ACB928}"/>
                  </a:ext>
                </a:extLst>
              </p:cNvPr>
              <p:cNvSpPr txBox="1"/>
              <p:nvPr/>
            </p:nvSpPr>
            <p:spPr>
              <a:xfrm>
                <a:off x="7769677" y="5639031"/>
                <a:ext cx="1709579"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Requirements</a:t>
                </a:r>
              </a:p>
            </p:txBody>
          </p:sp>
        </p:grpSp>
        <p:sp>
          <p:nvSpPr>
            <p:cNvPr id="8" name="Isosceles Triangle 7">
              <a:extLst>
                <a:ext uri="{FF2B5EF4-FFF2-40B4-BE49-F238E27FC236}">
                  <a16:creationId xmlns:a16="http://schemas.microsoft.com/office/drawing/2014/main" id="{90B32378-09F3-432D-B1DE-BC13FE39F1F9}"/>
                </a:ext>
              </a:extLst>
            </p:cNvPr>
            <p:cNvSpPr/>
            <p:nvPr/>
          </p:nvSpPr>
          <p:spPr>
            <a:xfrm rot="5400000">
              <a:off x="5448274" y="4630860"/>
              <a:ext cx="318596" cy="288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64" name="Isosceles Triangle 63">
              <a:extLst>
                <a:ext uri="{FF2B5EF4-FFF2-40B4-BE49-F238E27FC236}">
                  <a16:creationId xmlns:a16="http://schemas.microsoft.com/office/drawing/2014/main" id="{4EBBD224-4295-4DF8-BF68-FD074012E337}"/>
                </a:ext>
              </a:extLst>
            </p:cNvPr>
            <p:cNvSpPr/>
            <p:nvPr/>
          </p:nvSpPr>
          <p:spPr>
            <a:xfrm rot="5400000">
              <a:off x="7363851" y="4630860"/>
              <a:ext cx="318596" cy="2886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1"/>
                </a:solidFill>
              </a:endParaRPr>
            </a:p>
          </p:txBody>
        </p:sp>
        <p:grpSp>
          <p:nvGrpSpPr>
            <p:cNvPr id="21" name="Group 20">
              <a:extLst>
                <a:ext uri="{FF2B5EF4-FFF2-40B4-BE49-F238E27FC236}">
                  <a16:creationId xmlns:a16="http://schemas.microsoft.com/office/drawing/2014/main" id="{872AADBA-F98F-49D4-B195-F2A2A6623CE2}"/>
                </a:ext>
              </a:extLst>
            </p:cNvPr>
            <p:cNvGrpSpPr/>
            <p:nvPr/>
          </p:nvGrpSpPr>
          <p:grpSpPr>
            <a:xfrm>
              <a:off x="7506410" y="4195309"/>
              <a:ext cx="1709579" cy="1852811"/>
              <a:chOff x="7506410" y="4195309"/>
              <a:chExt cx="1709579" cy="1852811"/>
            </a:xfrm>
          </p:grpSpPr>
          <p:grpSp>
            <p:nvGrpSpPr>
              <p:cNvPr id="91" name="Group 90">
                <a:extLst>
                  <a:ext uri="{FF2B5EF4-FFF2-40B4-BE49-F238E27FC236}">
                    <a16:creationId xmlns:a16="http://schemas.microsoft.com/office/drawing/2014/main" id="{9B198436-487D-46AB-BE3B-C34015379E4A}"/>
                  </a:ext>
                </a:extLst>
              </p:cNvPr>
              <p:cNvGrpSpPr/>
              <p:nvPr/>
            </p:nvGrpSpPr>
            <p:grpSpPr>
              <a:xfrm>
                <a:off x="7830350" y="4195309"/>
                <a:ext cx="1125663" cy="1125663"/>
                <a:chOff x="10221131" y="5332538"/>
                <a:chExt cx="1125663" cy="1125663"/>
              </a:xfrm>
            </p:grpSpPr>
            <p:sp>
              <p:nvSpPr>
                <p:cNvPr id="11" name="Oval 10">
                  <a:extLst>
                    <a:ext uri="{FF2B5EF4-FFF2-40B4-BE49-F238E27FC236}">
                      <a16:creationId xmlns:a16="http://schemas.microsoft.com/office/drawing/2014/main" id="{EA02B540-7972-47DD-A8FC-7628E0A3AAA6}"/>
                    </a:ext>
                  </a:extLst>
                </p:cNvPr>
                <p:cNvSpPr/>
                <p:nvPr/>
              </p:nvSpPr>
              <p:spPr>
                <a:xfrm>
                  <a:off x="10221131" y="5332538"/>
                  <a:ext cx="1125663" cy="112566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cxnSp>
              <p:nvCxnSpPr>
                <p:cNvPr id="20" name="Straight Connector 19">
                  <a:extLst>
                    <a:ext uri="{FF2B5EF4-FFF2-40B4-BE49-F238E27FC236}">
                      <a16:creationId xmlns:a16="http://schemas.microsoft.com/office/drawing/2014/main" id="{347E5F56-46F7-4FA5-A0DA-A5E40411F3DD}"/>
                    </a:ext>
                  </a:extLst>
                </p:cNvPr>
                <p:cNvCxnSpPr>
                  <a:cxnSpLocks/>
                </p:cNvCxnSpPr>
                <p:nvPr/>
              </p:nvCxnSpPr>
              <p:spPr>
                <a:xfrm>
                  <a:off x="10301362" y="5634647"/>
                  <a:ext cx="965201" cy="5214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CB47E2-954F-46DB-BA45-417E2D5E032F}"/>
                    </a:ext>
                  </a:extLst>
                </p:cNvPr>
                <p:cNvCxnSpPr>
                  <a:cxnSpLocks/>
                </p:cNvCxnSpPr>
                <p:nvPr/>
              </p:nvCxnSpPr>
              <p:spPr>
                <a:xfrm>
                  <a:off x="10540822" y="5383420"/>
                  <a:ext cx="486281" cy="10238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F2016B6-91F6-41A5-A271-AB6161F6E452}"/>
                    </a:ext>
                  </a:extLst>
                </p:cNvPr>
                <p:cNvCxnSpPr>
                  <a:cxnSpLocks/>
                </p:cNvCxnSpPr>
                <p:nvPr/>
              </p:nvCxnSpPr>
              <p:spPr>
                <a:xfrm flipV="1">
                  <a:off x="10301362" y="5618232"/>
                  <a:ext cx="965201" cy="554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9098CB0-A18E-4D7E-B0CF-2268D3D95678}"/>
                    </a:ext>
                  </a:extLst>
                </p:cNvPr>
                <p:cNvCxnSpPr>
                  <a:cxnSpLocks/>
                </p:cNvCxnSpPr>
                <p:nvPr/>
              </p:nvCxnSpPr>
              <p:spPr>
                <a:xfrm flipV="1">
                  <a:off x="10507481" y="5392449"/>
                  <a:ext cx="552963" cy="10058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1DA4FE50-B6C6-45AF-86BD-DF2DCA66C8BF}"/>
                    </a:ext>
                  </a:extLst>
                </p:cNvPr>
                <p:cNvSpPr/>
                <p:nvPr/>
              </p:nvSpPr>
              <p:spPr>
                <a:xfrm>
                  <a:off x="10351256" y="5462663"/>
                  <a:ext cx="865412" cy="8654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cxnSp>
              <p:nvCxnSpPr>
                <p:cNvPr id="13" name="Straight Connector 12">
                  <a:extLst>
                    <a:ext uri="{FF2B5EF4-FFF2-40B4-BE49-F238E27FC236}">
                      <a16:creationId xmlns:a16="http://schemas.microsoft.com/office/drawing/2014/main" id="{F8325D27-807C-41D5-A140-D7C18D2D6F85}"/>
                    </a:ext>
                  </a:extLst>
                </p:cNvPr>
                <p:cNvCxnSpPr/>
                <p:nvPr/>
              </p:nvCxnSpPr>
              <p:spPr>
                <a:xfrm>
                  <a:off x="10783962" y="5332538"/>
                  <a:ext cx="0" cy="11256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CEFAC5-7C2D-4CB5-8294-17528E67C14A}"/>
                    </a:ext>
                  </a:extLst>
                </p:cNvPr>
                <p:cNvCxnSpPr/>
                <p:nvPr/>
              </p:nvCxnSpPr>
              <p:spPr>
                <a:xfrm>
                  <a:off x="10221131" y="5895369"/>
                  <a:ext cx="11256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9A386734-5387-4C5D-A696-9A83E7575F85}"/>
                    </a:ext>
                  </a:extLst>
                </p:cNvPr>
                <p:cNvSpPr/>
                <p:nvPr/>
              </p:nvSpPr>
              <p:spPr>
                <a:xfrm>
                  <a:off x="10395342" y="5506749"/>
                  <a:ext cx="777240" cy="7772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cxnSp>
              <p:nvCxnSpPr>
                <p:cNvPr id="87" name="Straight Connector 86">
                  <a:extLst>
                    <a:ext uri="{FF2B5EF4-FFF2-40B4-BE49-F238E27FC236}">
                      <a16:creationId xmlns:a16="http://schemas.microsoft.com/office/drawing/2014/main" id="{972E7260-5272-4EA8-A05E-45D00132FFD8}"/>
                    </a:ext>
                  </a:extLst>
                </p:cNvPr>
                <p:cNvCxnSpPr/>
                <p:nvPr/>
              </p:nvCxnSpPr>
              <p:spPr>
                <a:xfrm flipV="1">
                  <a:off x="10779165" y="5495241"/>
                  <a:ext cx="166326" cy="3961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F7684D6-F74D-4828-8336-4F91B5015F7B}"/>
                    </a:ext>
                  </a:extLst>
                </p:cNvPr>
                <p:cNvCxnSpPr>
                  <a:cxnSpLocks/>
                </p:cNvCxnSpPr>
                <p:nvPr/>
              </p:nvCxnSpPr>
              <p:spPr>
                <a:xfrm flipH="1" flipV="1">
                  <a:off x="10770762" y="5886034"/>
                  <a:ext cx="201917" cy="1674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DBAF0C3F-99E6-493A-A39E-8E6F7208C683}"/>
                  </a:ext>
                </a:extLst>
              </p:cNvPr>
              <p:cNvSpPr txBox="1"/>
              <p:nvPr/>
            </p:nvSpPr>
            <p:spPr>
              <a:xfrm>
                <a:off x="7506410" y="5673274"/>
                <a:ext cx="1709579" cy="374846"/>
              </a:xfrm>
              <a:prstGeom prst="rect">
                <a:avLst/>
              </a:prstGeom>
              <a:noFill/>
            </p:spPr>
            <p:txBody>
              <a:bodyPr wrap="square" rtlCol="0">
                <a:spAutoFit/>
              </a:bodyPr>
              <a:lstStyle/>
              <a:p>
                <a:pPr algn="ctr"/>
                <a:r>
                  <a:rPr lang="en-US" sz="1836" dirty="0">
                    <a:latin typeface="Segoe UI" panose="020B0502040204020203" pitchFamily="34" charset="0"/>
                    <a:cs typeface="Segoe UI" panose="020B0502040204020203" pitchFamily="34" charset="0"/>
                  </a:rPr>
                  <a:t>Pro Dev</a:t>
                </a:r>
              </a:p>
            </p:txBody>
          </p:sp>
        </p:grpSp>
        <p:sp>
          <p:nvSpPr>
            <p:cNvPr id="65" name="Isosceles Triangle 64">
              <a:extLst>
                <a:ext uri="{FF2B5EF4-FFF2-40B4-BE49-F238E27FC236}">
                  <a16:creationId xmlns:a16="http://schemas.microsoft.com/office/drawing/2014/main" id="{4182BAC8-105B-4062-B5F2-B2584BF20590}"/>
                </a:ext>
              </a:extLst>
            </p:cNvPr>
            <p:cNvSpPr/>
            <p:nvPr/>
          </p:nvSpPr>
          <p:spPr>
            <a:xfrm rot="5400000">
              <a:off x="5472735" y="4642882"/>
              <a:ext cx="318596" cy="28865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66" name="Isosceles Triangle 65">
              <a:extLst>
                <a:ext uri="{FF2B5EF4-FFF2-40B4-BE49-F238E27FC236}">
                  <a16:creationId xmlns:a16="http://schemas.microsoft.com/office/drawing/2014/main" id="{C073D86A-FBBA-49E8-8171-237B6DC05951}"/>
                </a:ext>
              </a:extLst>
            </p:cNvPr>
            <p:cNvSpPr/>
            <p:nvPr/>
          </p:nvSpPr>
          <p:spPr>
            <a:xfrm rot="5400000">
              <a:off x="7388312" y="4642882"/>
              <a:ext cx="318596" cy="28865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tx1"/>
                </a:solidFill>
              </a:endParaRPr>
            </a:p>
          </p:txBody>
        </p:sp>
      </p:grpSp>
      <p:grpSp>
        <p:nvGrpSpPr>
          <p:cNvPr id="19" name="Group 18">
            <a:extLst>
              <a:ext uri="{FF2B5EF4-FFF2-40B4-BE49-F238E27FC236}">
                <a16:creationId xmlns:a16="http://schemas.microsoft.com/office/drawing/2014/main" id="{89D78841-0E72-4878-8BFC-A2EC6CB2E89A}"/>
              </a:ext>
            </a:extLst>
          </p:cNvPr>
          <p:cNvGrpSpPr/>
          <p:nvPr/>
        </p:nvGrpSpPr>
        <p:grpSpPr>
          <a:xfrm>
            <a:off x="9265691" y="862283"/>
            <a:ext cx="3464056" cy="1886895"/>
            <a:chOff x="9126011" y="845452"/>
            <a:chExt cx="3396442" cy="1850065"/>
          </a:xfrm>
        </p:grpSpPr>
        <p:sp>
          <p:nvSpPr>
            <p:cNvPr id="34" name="TextBox 33">
              <a:extLst>
                <a:ext uri="{FF2B5EF4-FFF2-40B4-BE49-F238E27FC236}">
                  <a16:creationId xmlns:a16="http://schemas.microsoft.com/office/drawing/2014/main" id="{117088DB-E720-48F5-8AC6-F23CBA3BDA7A}"/>
                </a:ext>
              </a:extLst>
            </p:cNvPr>
            <p:cNvSpPr txBox="1"/>
            <p:nvPr/>
          </p:nvSpPr>
          <p:spPr>
            <a:xfrm>
              <a:off x="9493047" y="926095"/>
              <a:ext cx="3029406" cy="374846"/>
            </a:xfrm>
            <a:prstGeom prst="rect">
              <a:avLst/>
            </a:prstGeom>
            <a:noFill/>
          </p:spPr>
          <p:txBody>
            <a:bodyPr wrap="square" rtlCol="0">
              <a:spAutoFit/>
            </a:bodyPr>
            <a:lstStyle/>
            <a:p>
              <a:r>
                <a:rPr lang="en-US" sz="1836" dirty="0">
                  <a:latin typeface="Segoe UI" panose="020B0502040204020203" pitchFamily="34" charset="0"/>
                  <a:cs typeface="Segoe UI" panose="020B0502040204020203" pitchFamily="34" charset="0"/>
                </a:rPr>
                <a:t>Quick on-target MVP</a:t>
              </a:r>
            </a:p>
          </p:txBody>
        </p:sp>
        <p:grpSp>
          <p:nvGrpSpPr>
            <p:cNvPr id="12" name="Group 11">
              <a:extLst>
                <a:ext uri="{FF2B5EF4-FFF2-40B4-BE49-F238E27FC236}">
                  <a16:creationId xmlns:a16="http://schemas.microsoft.com/office/drawing/2014/main" id="{B9BD2278-A2FB-4839-9366-A9D4F1E39516}"/>
                </a:ext>
              </a:extLst>
            </p:cNvPr>
            <p:cNvGrpSpPr/>
            <p:nvPr/>
          </p:nvGrpSpPr>
          <p:grpSpPr>
            <a:xfrm>
              <a:off x="9126011" y="845452"/>
              <a:ext cx="3078597" cy="1850065"/>
              <a:chOff x="9126011" y="845452"/>
              <a:chExt cx="3078597" cy="1850065"/>
            </a:xfrm>
          </p:grpSpPr>
          <p:sp>
            <p:nvSpPr>
              <p:cNvPr id="37" name="TextBox 36">
                <a:extLst>
                  <a:ext uri="{FF2B5EF4-FFF2-40B4-BE49-F238E27FC236}">
                    <a16:creationId xmlns:a16="http://schemas.microsoft.com/office/drawing/2014/main" id="{E75F9884-C28F-4F29-9D6F-4E0BFF3E3860}"/>
                  </a:ext>
                </a:extLst>
              </p:cNvPr>
              <p:cNvSpPr txBox="1"/>
              <p:nvPr/>
            </p:nvSpPr>
            <p:spPr>
              <a:xfrm>
                <a:off x="9493047" y="1376676"/>
                <a:ext cx="2711561" cy="367529"/>
              </a:xfrm>
              <a:prstGeom prst="rect">
                <a:avLst/>
              </a:prstGeom>
              <a:noFill/>
            </p:spPr>
            <p:txBody>
              <a:bodyPr wrap="square" rtlCol="0">
                <a:spAutoFit/>
              </a:bodyPr>
              <a:lstStyle/>
              <a:p>
                <a:r>
                  <a:rPr lang="en-US" sz="1836" dirty="0">
                    <a:latin typeface="Segoe UI" panose="020B0502040204020203" pitchFamily="34" charset="0"/>
                    <a:cs typeface="Segoe UI" panose="020B0502040204020203" pitchFamily="34" charset="0"/>
                  </a:rPr>
                  <a:t>Data quality and security</a:t>
                </a:r>
              </a:p>
            </p:txBody>
          </p:sp>
          <p:sp>
            <p:nvSpPr>
              <p:cNvPr id="41" name="TextBox 40">
                <a:extLst>
                  <a:ext uri="{FF2B5EF4-FFF2-40B4-BE49-F238E27FC236}">
                    <a16:creationId xmlns:a16="http://schemas.microsoft.com/office/drawing/2014/main" id="{F5230418-43A2-42A7-AFF0-47291C832753}"/>
                  </a:ext>
                </a:extLst>
              </p:cNvPr>
              <p:cNvSpPr txBox="1"/>
              <p:nvPr/>
            </p:nvSpPr>
            <p:spPr>
              <a:xfrm>
                <a:off x="9493047" y="1827257"/>
                <a:ext cx="1709579" cy="374846"/>
              </a:xfrm>
              <a:prstGeom prst="rect">
                <a:avLst/>
              </a:prstGeom>
              <a:noFill/>
            </p:spPr>
            <p:txBody>
              <a:bodyPr wrap="square" rtlCol="0">
                <a:spAutoFit/>
              </a:bodyPr>
              <a:lstStyle/>
              <a:p>
                <a:r>
                  <a:rPr lang="en-US" sz="1836" dirty="0">
                    <a:latin typeface="Segoe UI" panose="020B0502040204020203" pitchFamily="34" charset="0"/>
                    <a:cs typeface="Segoe UI" panose="020B0502040204020203" pitchFamily="34" charset="0"/>
                  </a:rPr>
                  <a:t>Scale, Mobility</a:t>
                </a:r>
              </a:p>
            </p:txBody>
          </p:sp>
          <p:sp>
            <p:nvSpPr>
              <p:cNvPr id="47" name="TextBox 46">
                <a:extLst>
                  <a:ext uri="{FF2B5EF4-FFF2-40B4-BE49-F238E27FC236}">
                    <a16:creationId xmlns:a16="http://schemas.microsoft.com/office/drawing/2014/main" id="{BD8A5566-A1DB-4572-B121-DDBF636A33DA}"/>
                  </a:ext>
                </a:extLst>
              </p:cNvPr>
              <p:cNvSpPr txBox="1"/>
              <p:nvPr/>
            </p:nvSpPr>
            <p:spPr>
              <a:xfrm>
                <a:off x="9493047" y="2277837"/>
                <a:ext cx="1709579" cy="374846"/>
              </a:xfrm>
              <a:prstGeom prst="rect">
                <a:avLst/>
              </a:prstGeom>
              <a:noFill/>
            </p:spPr>
            <p:txBody>
              <a:bodyPr wrap="square" rtlCol="0">
                <a:spAutoFit/>
              </a:bodyPr>
              <a:lstStyle/>
              <a:p>
                <a:r>
                  <a:rPr lang="en-US" sz="1836" dirty="0">
                    <a:latin typeface="Segoe UI" panose="020B0502040204020203" pitchFamily="34" charset="0"/>
                    <a:cs typeface="Segoe UI" panose="020B0502040204020203" pitchFamily="34" charset="0"/>
                  </a:rPr>
                  <a:t>Maintainable</a:t>
                </a:r>
              </a:p>
            </p:txBody>
          </p:sp>
          <p:sp>
            <p:nvSpPr>
              <p:cNvPr id="2" name="TextBox 1">
                <a:extLst>
                  <a:ext uri="{FF2B5EF4-FFF2-40B4-BE49-F238E27FC236}">
                    <a16:creationId xmlns:a16="http://schemas.microsoft.com/office/drawing/2014/main" id="{B40BCDA6-E970-4906-8088-631CB3060852}"/>
                  </a:ext>
                </a:extLst>
              </p:cNvPr>
              <p:cNvSpPr txBox="1"/>
              <p:nvPr/>
            </p:nvSpPr>
            <p:spPr>
              <a:xfrm>
                <a:off x="9126011" y="845452"/>
                <a:ext cx="462471" cy="594650"/>
              </a:xfrm>
              <a:prstGeom prst="rect">
                <a:avLst/>
              </a:prstGeom>
              <a:noFill/>
            </p:spPr>
            <p:txBody>
              <a:bodyPr wrap="square" rtlCol="0">
                <a:spAutoFit/>
              </a:bodyPr>
              <a:lstStyle/>
              <a:p>
                <a:r>
                  <a:rPr lang="en-US" sz="3264" dirty="0">
                    <a:solidFill>
                      <a:srgbClr val="00B050"/>
                    </a:solidFill>
                    <a:latin typeface="Wingdings" panose="05000000000000000000" pitchFamily="2" charset="2"/>
                  </a:rPr>
                  <a:t>ü</a:t>
                </a:r>
              </a:p>
            </p:txBody>
          </p:sp>
          <p:sp>
            <p:nvSpPr>
              <p:cNvPr id="9" name="Rectangle 8">
                <a:extLst>
                  <a:ext uri="{FF2B5EF4-FFF2-40B4-BE49-F238E27FC236}">
                    <a16:creationId xmlns:a16="http://schemas.microsoft.com/office/drawing/2014/main" id="{6F335556-62C2-4F0A-868D-7E824F72FFA6}"/>
                  </a:ext>
                </a:extLst>
              </p:cNvPr>
              <p:cNvSpPr/>
              <p:nvPr/>
            </p:nvSpPr>
            <p:spPr>
              <a:xfrm>
                <a:off x="9192247" y="1324967"/>
                <a:ext cx="383438" cy="469039"/>
              </a:xfrm>
              <a:prstGeom prst="rect">
                <a:avLst/>
              </a:prstGeom>
            </p:spPr>
            <p:txBody>
              <a:bodyPr wrap="none">
                <a:spAutoFit/>
              </a:bodyPr>
              <a:lstStyle/>
              <a:p>
                <a:r>
                  <a:rPr lang="en-US" sz="2448" dirty="0">
                    <a:solidFill>
                      <a:srgbClr val="FF0000"/>
                    </a:solidFill>
                    <a:latin typeface="Wingdings" panose="05000000000000000000" pitchFamily="2" charset="2"/>
                  </a:rPr>
                  <a:t>û</a:t>
                </a:r>
                <a:endParaRPr lang="en-US" sz="2448" dirty="0">
                  <a:solidFill>
                    <a:srgbClr val="FF0000"/>
                  </a:solidFill>
                </a:endParaRPr>
              </a:p>
            </p:txBody>
          </p:sp>
          <p:sp>
            <p:nvSpPr>
              <p:cNvPr id="72" name="Rectangle 71">
                <a:extLst>
                  <a:ext uri="{FF2B5EF4-FFF2-40B4-BE49-F238E27FC236}">
                    <a16:creationId xmlns:a16="http://schemas.microsoft.com/office/drawing/2014/main" id="{396CCE25-F020-4C7C-B2D2-264D8E57C604}"/>
                  </a:ext>
                </a:extLst>
              </p:cNvPr>
              <p:cNvSpPr/>
              <p:nvPr/>
            </p:nvSpPr>
            <p:spPr>
              <a:xfrm>
                <a:off x="9208250" y="1786632"/>
                <a:ext cx="383438" cy="469039"/>
              </a:xfrm>
              <a:prstGeom prst="rect">
                <a:avLst/>
              </a:prstGeom>
            </p:spPr>
            <p:txBody>
              <a:bodyPr wrap="none">
                <a:spAutoFit/>
              </a:bodyPr>
              <a:lstStyle/>
              <a:p>
                <a:r>
                  <a:rPr lang="en-US" sz="2448" dirty="0">
                    <a:solidFill>
                      <a:srgbClr val="FF0000"/>
                    </a:solidFill>
                    <a:latin typeface="Wingdings" panose="05000000000000000000" pitchFamily="2" charset="2"/>
                  </a:rPr>
                  <a:t>û</a:t>
                </a:r>
                <a:endParaRPr lang="en-US" sz="2448" dirty="0">
                  <a:solidFill>
                    <a:srgbClr val="FF0000"/>
                  </a:solidFill>
                </a:endParaRPr>
              </a:p>
            </p:txBody>
          </p:sp>
          <p:sp>
            <p:nvSpPr>
              <p:cNvPr id="74" name="Rectangle 73">
                <a:extLst>
                  <a:ext uri="{FF2B5EF4-FFF2-40B4-BE49-F238E27FC236}">
                    <a16:creationId xmlns:a16="http://schemas.microsoft.com/office/drawing/2014/main" id="{967FB2E3-DACB-4CC7-9CC7-CED3D959F2B4}"/>
                  </a:ext>
                </a:extLst>
              </p:cNvPr>
              <p:cNvSpPr/>
              <p:nvPr/>
            </p:nvSpPr>
            <p:spPr>
              <a:xfrm>
                <a:off x="9199157" y="2226478"/>
                <a:ext cx="383438" cy="469039"/>
              </a:xfrm>
              <a:prstGeom prst="rect">
                <a:avLst/>
              </a:prstGeom>
            </p:spPr>
            <p:txBody>
              <a:bodyPr wrap="none">
                <a:spAutoFit/>
              </a:bodyPr>
              <a:lstStyle/>
              <a:p>
                <a:r>
                  <a:rPr lang="en-US" sz="2448" dirty="0">
                    <a:solidFill>
                      <a:srgbClr val="FF0000"/>
                    </a:solidFill>
                    <a:latin typeface="Wingdings" panose="05000000000000000000" pitchFamily="2" charset="2"/>
                  </a:rPr>
                  <a:t>û</a:t>
                </a:r>
                <a:endParaRPr lang="en-US" sz="2448" dirty="0">
                  <a:solidFill>
                    <a:srgbClr val="FF0000"/>
                  </a:solidFill>
                </a:endParaRPr>
              </a:p>
            </p:txBody>
          </p:sp>
        </p:grpSp>
      </p:grpSp>
      <p:grpSp>
        <p:nvGrpSpPr>
          <p:cNvPr id="14" name="Group 13">
            <a:extLst>
              <a:ext uri="{FF2B5EF4-FFF2-40B4-BE49-F238E27FC236}">
                <a16:creationId xmlns:a16="http://schemas.microsoft.com/office/drawing/2014/main" id="{00E424A1-1B86-4F98-A7C2-E86C62AA454E}"/>
              </a:ext>
            </a:extLst>
          </p:cNvPr>
          <p:cNvGrpSpPr/>
          <p:nvPr/>
        </p:nvGrpSpPr>
        <p:grpSpPr>
          <a:xfrm>
            <a:off x="9379367" y="4005217"/>
            <a:ext cx="3431393" cy="1857741"/>
            <a:chOff x="9237469" y="3927040"/>
            <a:chExt cx="3364416" cy="1821480"/>
          </a:xfrm>
        </p:grpSpPr>
        <p:sp>
          <p:nvSpPr>
            <p:cNvPr id="82" name="TextBox 81">
              <a:extLst>
                <a:ext uri="{FF2B5EF4-FFF2-40B4-BE49-F238E27FC236}">
                  <a16:creationId xmlns:a16="http://schemas.microsoft.com/office/drawing/2014/main" id="{A68CF913-4A1C-4BE1-8DA4-29A87A06266C}"/>
                </a:ext>
              </a:extLst>
            </p:cNvPr>
            <p:cNvSpPr txBox="1"/>
            <p:nvPr/>
          </p:nvSpPr>
          <p:spPr>
            <a:xfrm>
              <a:off x="9572479" y="3979098"/>
              <a:ext cx="3029406" cy="374846"/>
            </a:xfrm>
            <a:prstGeom prst="rect">
              <a:avLst/>
            </a:prstGeom>
            <a:noFill/>
          </p:spPr>
          <p:txBody>
            <a:bodyPr wrap="square" rtlCol="0">
              <a:spAutoFit/>
            </a:bodyPr>
            <a:lstStyle/>
            <a:p>
              <a:r>
                <a:rPr lang="en-US" sz="1836" dirty="0">
                  <a:latin typeface="Segoe UI" panose="020B0502040204020203" pitchFamily="34" charset="0"/>
                  <a:cs typeface="Segoe UI" panose="020B0502040204020203" pitchFamily="34" charset="0"/>
                </a:rPr>
                <a:t>Quick on-target MVP</a:t>
              </a:r>
            </a:p>
          </p:txBody>
        </p:sp>
        <p:sp>
          <p:nvSpPr>
            <p:cNvPr id="83" name="TextBox 82">
              <a:extLst>
                <a:ext uri="{FF2B5EF4-FFF2-40B4-BE49-F238E27FC236}">
                  <a16:creationId xmlns:a16="http://schemas.microsoft.com/office/drawing/2014/main" id="{9ACDB83F-913C-4306-8022-4E397FEDD414}"/>
                </a:ext>
              </a:extLst>
            </p:cNvPr>
            <p:cNvSpPr txBox="1"/>
            <p:nvPr/>
          </p:nvSpPr>
          <p:spPr>
            <a:xfrm>
              <a:off x="9572479" y="4429679"/>
              <a:ext cx="2711561" cy="367529"/>
            </a:xfrm>
            <a:prstGeom prst="rect">
              <a:avLst/>
            </a:prstGeom>
            <a:noFill/>
          </p:spPr>
          <p:txBody>
            <a:bodyPr wrap="square" rtlCol="0">
              <a:spAutoFit/>
            </a:bodyPr>
            <a:lstStyle/>
            <a:p>
              <a:r>
                <a:rPr lang="en-US" sz="1836" dirty="0">
                  <a:latin typeface="Segoe UI" panose="020B0502040204020203" pitchFamily="34" charset="0"/>
                  <a:cs typeface="Segoe UI" panose="020B0502040204020203" pitchFamily="34" charset="0"/>
                </a:rPr>
                <a:t>Data quality and security</a:t>
              </a:r>
            </a:p>
          </p:txBody>
        </p:sp>
        <p:sp>
          <p:nvSpPr>
            <p:cNvPr id="86" name="TextBox 85">
              <a:extLst>
                <a:ext uri="{FF2B5EF4-FFF2-40B4-BE49-F238E27FC236}">
                  <a16:creationId xmlns:a16="http://schemas.microsoft.com/office/drawing/2014/main" id="{5C67E9BF-BE31-429F-975C-FEE4C622599F}"/>
                </a:ext>
              </a:extLst>
            </p:cNvPr>
            <p:cNvSpPr txBox="1"/>
            <p:nvPr/>
          </p:nvSpPr>
          <p:spPr>
            <a:xfrm>
              <a:off x="9572479" y="4880260"/>
              <a:ext cx="1709579" cy="374846"/>
            </a:xfrm>
            <a:prstGeom prst="rect">
              <a:avLst/>
            </a:prstGeom>
            <a:noFill/>
          </p:spPr>
          <p:txBody>
            <a:bodyPr wrap="square" rtlCol="0">
              <a:spAutoFit/>
            </a:bodyPr>
            <a:lstStyle/>
            <a:p>
              <a:r>
                <a:rPr lang="en-US" sz="1836" dirty="0">
                  <a:latin typeface="Segoe UI" panose="020B0502040204020203" pitchFamily="34" charset="0"/>
                  <a:cs typeface="Segoe UI" panose="020B0502040204020203" pitchFamily="34" charset="0"/>
                </a:rPr>
                <a:t>Scale, Mobility</a:t>
              </a:r>
            </a:p>
          </p:txBody>
        </p:sp>
        <p:sp>
          <p:nvSpPr>
            <p:cNvPr id="89" name="TextBox 88">
              <a:extLst>
                <a:ext uri="{FF2B5EF4-FFF2-40B4-BE49-F238E27FC236}">
                  <a16:creationId xmlns:a16="http://schemas.microsoft.com/office/drawing/2014/main" id="{64D556B1-CE91-4B94-8E1E-2A7196AEA6EF}"/>
                </a:ext>
              </a:extLst>
            </p:cNvPr>
            <p:cNvSpPr txBox="1"/>
            <p:nvPr/>
          </p:nvSpPr>
          <p:spPr>
            <a:xfrm>
              <a:off x="9572479" y="5330840"/>
              <a:ext cx="1709579" cy="374846"/>
            </a:xfrm>
            <a:prstGeom prst="rect">
              <a:avLst/>
            </a:prstGeom>
            <a:noFill/>
          </p:spPr>
          <p:txBody>
            <a:bodyPr wrap="square" rtlCol="0">
              <a:spAutoFit/>
            </a:bodyPr>
            <a:lstStyle/>
            <a:p>
              <a:r>
                <a:rPr lang="en-US" sz="1836" dirty="0">
                  <a:latin typeface="Segoe UI" panose="020B0502040204020203" pitchFamily="34" charset="0"/>
                  <a:cs typeface="Segoe UI" panose="020B0502040204020203" pitchFamily="34" charset="0"/>
                </a:rPr>
                <a:t>Maintainable</a:t>
              </a:r>
            </a:p>
          </p:txBody>
        </p:sp>
        <p:sp>
          <p:nvSpPr>
            <p:cNvPr id="90" name="TextBox 89">
              <a:extLst>
                <a:ext uri="{FF2B5EF4-FFF2-40B4-BE49-F238E27FC236}">
                  <a16:creationId xmlns:a16="http://schemas.microsoft.com/office/drawing/2014/main" id="{8B80EFB2-E2C4-4091-AB68-554B3646D12A}"/>
                </a:ext>
              </a:extLst>
            </p:cNvPr>
            <p:cNvSpPr txBox="1"/>
            <p:nvPr/>
          </p:nvSpPr>
          <p:spPr>
            <a:xfrm>
              <a:off x="9252788" y="4373614"/>
              <a:ext cx="462471" cy="594650"/>
            </a:xfrm>
            <a:prstGeom prst="rect">
              <a:avLst/>
            </a:prstGeom>
            <a:noFill/>
          </p:spPr>
          <p:txBody>
            <a:bodyPr wrap="square" rtlCol="0">
              <a:spAutoFit/>
            </a:bodyPr>
            <a:lstStyle/>
            <a:p>
              <a:r>
                <a:rPr lang="en-US" sz="3264" dirty="0">
                  <a:solidFill>
                    <a:srgbClr val="00B050"/>
                  </a:solidFill>
                  <a:latin typeface="Wingdings" panose="05000000000000000000" pitchFamily="2" charset="2"/>
                </a:rPr>
                <a:t>ü</a:t>
              </a:r>
            </a:p>
          </p:txBody>
        </p:sp>
        <p:sp>
          <p:nvSpPr>
            <p:cNvPr id="92" name="Rectangle 91">
              <a:extLst>
                <a:ext uri="{FF2B5EF4-FFF2-40B4-BE49-F238E27FC236}">
                  <a16:creationId xmlns:a16="http://schemas.microsoft.com/office/drawing/2014/main" id="{EAB78074-5C7E-4DBA-BF20-BF35B7E3AC80}"/>
                </a:ext>
              </a:extLst>
            </p:cNvPr>
            <p:cNvSpPr/>
            <p:nvPr/>
          </p:nvSpPr>
          <p:spPr>
            <a:xfrm>
              <a:off x="9278589" y="3927040"/>
              <a:ext cx="383438" cy="469039"/>
            </a:xfrm>
            <a:prstGeom prst="rect">
              <a:avLst/>
            </a:prstGeom>
          </p:spPr>
          <p:txBody>
            <a:bodyPr wrap="none">
              <a:spAutoFit/>
            </a:bodyPr>
            <a:lstStyle/>
            <a:p>
              <a:r>
                <a:rPr lang="en-US" sz="2448" dirty="0">
                  <a:solidFill>
                    <a:srgbClr val="C00000"/>
                  </a:solidFill>
                  <a:latin typeface="Wingdings" panose="05000000000000000000" pitchFamily="2" charset="2"/>
                </a:rPr>
                <a:t>û</a:t>
              </a:r>
              <a:endParaRPr lang="en-US" sz="2448" dirty="0"/>
            </a:p>
          </p:txBody>
        </p:sp>
        <p:sp>
          <p:nvSpPr>
            <p:cNvPr id="98" name="Rectangle 97">
              <a:extLst>
                <a:ext uri="{FF2B5EF4-FFF2-40B4-BE49-F238E27FC236}">
                  <a16:creationId xmlns:a16="http://schemas.microsoft.com/office/drawing/2014/main" id="{C982948E-950C-4299-8090-0C1DE9B611C8}"/>
                </a:ext>
              </a:extLst>
            </p:cNvPr>
            <p:cNvSpPr/>
            <p:nvPr/>
          </p:nvSpPr>
          <p:spPr>
            <a:xfrm>
              <a:off x="9278589" y="5279481"/>
              <a:ext cx="383438" cy="469039"/>
            </a:xfrm>
            <a:prstGeom prst="rect">
              <a:avLst/>
            </a:prstGeom>
          </p:spPr>
          <p:txBody>
            <a:bodyPr wrap="none">
              <a:spAutoFit/>
            </a:bodyPr>
            <a:lstStyle/>
            <a:p>
              <a:r>
                <a:rPr lang="en-US" sz="2448" dirty="0">
                  <a:solidFill>
                    <a:srgbClr val="C00000"/>
                  </a:solidFill>
                  <a:latin typeface="Wingdings" panose="05000000000000000000" pitchFamily="2" charset="2"/>
                </a:rPr>
                <a:t>û</a:t>
              </a:r>
              <a:endParaRPr lang="en-US" sz="2448" dirty="0"/>
            </a:p>
          </p:txBody>
        </p:sp>
        <p:sp>
          <p:nvSpPr>
            <p:cNvPr id="104" name="TextBox 103">
              <a:extLst>
                <a:ext uri="{FF2B5EF4-FFF2-40B4-BE49-F238E27FC236}">
                  <a16:creationId xmlns:a16="http://schemas.microsoft.com/office/drawing/2014/main" id="{19AF86D2-5BE3-4E08-A058-CA19080C0B60}"/>
                </a:ext>
              </a:extLst>
            </p:cNvPr>
            <p:cNvSpPr txBox="1"/>
            <p:nvPr/>
          </p:nvSpPr>
          <p:spPr>
            <a:xfrm>
              <a:off x="9237469" y="4772538"/>
              <a:ext cx="462471" cy="594650"/>
            </a:xfrm>
            <a:prstGeom prst="rect">
              <a:avLst/>
            </a:prstGeom>
            <a:noFill/>
          </p:spPr>
          <p:txBody>
            <a:bodyPr wrap="square" rtlCol="0">
              <a:spAutoFit/>
            </a:bodyPr>
            <a:lstStyle/>
            <a:p>
              <a:r>
                <a:rPr lang="en-US" sz="3264" dirty="0">
                  <a:solidFill>
                    <a:srgbClr val="00B050"/>
                  </a:solidFill>
                  <a:latin typeface="Wingdings" panose="05000000000000000000" pitchFamily="2" charset="2"/>
                </a:rPr>
                <a:t>ü</a:t>
              </a:r>
            </a:p>
          </p:txBody>
        </p:sp>
      </p:grpSp>
    </p:spTree>
    <p:extLst>
      <p:ext uri="{BB962C8B-B14F-4D97-AF65-F5344CB8AC3E}">
        <p14:creationId xmlns:p14="http://schemas.microsoft.com/office/powerpoint/2010/main" val="3580437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up)">
                                      <p:cBhvr>
                                        <p:cTn id="17" dur="500"/>
                                        <p:tgtEl>
                                          <p:spTgt spid="93"/>
                                        </p:tgtEl>
                                      </p:cBhvr>
                                    </p:animEffect>
                                  </p:childTnLst>
                                </p:cTn>
                              </p:par>
                            </p:childTnLst>
                          </p:cTn>
                        </p:par>
                        <p:par>
                          <p:cTn id="18" fill="hold">
                            <p:stCondLst>
                              <p:cond delay="500"/>
                            </p:stCondLst>
                            <p:childTnLst>
                              <p:par>
                                <p:cTn id="19" presetID="22" presetClass="entr" presetSubtype="8" fill="hold" nodeType="afterEffect">
                                  <p:stCondLst>
                                    <p:cond delay="25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2" y="497"/>
            <a:ext cx="12434711" cy="6993533"/>
          </a:xfrm>
          <a:prstGeom prst="rect">
            <a:avLst/>
          </a:prstGeom>
        </p:spPr>
      </p:pic>
      <p:sp>
        <p:nvSpPr>
          <p:cNvPr id="6" name="Rectangle 5"/>
          <p:cNvSpPr/>
          <p:nvPr/>
        </p:nvSpPr>
        <p:spPr bwMode="auto">
          <a:xfrm>
            <a:off x="3703994" y="496"/>
            <a:ext cx="8731600" cy="6993532"/>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883" y="497"/>
            <a:ext cx="3703111" cy="6993533"/>
          </a:xfrm>
          <a:prstGeom prst="rect">
            <a:avLst/>
          </a:prstGeom>
          <a:solidFill>
            <a:schemeClr val="tx1">
              <a:lumMod val="50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CE964EBA-8D98-475B-97C6-BC1700DFEA18}"/>
              </a:ext>
            </a:extLst>
          </p:cNvPr>
          <p:cNvSpPr/>
          <p:nvPr/>
        </p:nvSpPr>
        <p:spPr>
          <a:xfrm>
            <a:off x="-181655" y="3649642"/>
            <a:ext cx="4266595" cy="2606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defRPr/>
            </a:pPr>
            <a:r>
              <a:rPr lang="en-US" sz="2400">
                <a:solidFill>
                  <a:srgbClr val="FFFFFF"/>
                </a:solidFill>
                <a:latin typeface="Segoe UI Semilight"/>
              </a:rPr>
              <a:t>People in over </a:t>
            </a:r>
            <a:r>
              <a:rPr lang="en-US" sz="7998">
                <a:solidFill>
                  <a:srgbClr val="FFFFFF"/>
                </a:solidFill>
                <a:latin typeface="Segoe UI Semilight"/>
              </a:rPr>
              <a:t>213k+ </a:t>
            </a:r>
          </a:p>
          <a:p>
            <a:pPr algn="ctr" defTabSz="932563">
              <a:defRPr/>
            </a:pPr>
            <a:r>
              <a:rPr lang="en-US" sz="2400">
                <a:solidFill>
                  <a:srgbClr val="FFFFFF"/>
                </a:solidFill>
                <a:latin typeface="Segoe UI Semilight"/>
              </a:rPr>
              <a:t>organizations are using PowerApps and Flow</a:t>
            </a:r>
          </a:p>
        </p:txBody>
      </p:sp>
      <p:sp>
        <p:nvSpPr>
          <p:cNvPr id="21" name="Rectangle 20">
            <a:extLst>
              <a:ext uri="{FF2B5EF4-FFF2-40B4-BE49-F238E27FC236}">
                <a16:creationId xmlns:a16="http://schemas.microsoft.com/office/drawing/2014/main" id="{68EAFEB8-9652-488C-A76C-2EAC9776E250}"/>
              </a:ext>
            </a:extLst>
          </p:cNvPr>
          <p:cNvSpPr/>
          <p:nvPr/>
        </p:nvSpPr>
        <p:spPr>
          <a:xfrm>
            <a:off x="504048" y="678262"/>
            <a:ext cx="3108519" cy="24380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63">
              <a:defRPr/>
            </a:pPr>
            <a:r>
              <a:rPr lang="en-US" sz="2400">
                <a:solidFill>
                  <a:srgbClr val="FFFFFF"/>
                </a:solidFill>
                <a:latin typeface="Segoe UI Semilight"/>
              </a:rPr>
              <a:t>We have over </a:t>
            </a:r>
            <a:r>
              <a:rPr lang="en-US" sz="7998">
                <a:solidFill>
                  <a:srgbClr val="FFFFFF"/>
                </a:solidFill>
                <a:latin typeface="Segoe UI Semilight"/>
              </a:rPr>
              <a:t>1M+</a:t>
            </a:r>
          </a:p>
          <a:p>
            <a:pPr algn="ctr" defTabSz="932563">
              <a:defRPr/>
            </a:pPr>
            <a:r>
              <a:rPr lang="en-US" sz="2400">
                <a:solidFill>
                  <a:srgbClr val="FFFFFF"/>
                </a:solidFill>
                <a:latin typeface="Segoe UI Semilight"/>
              </a:rPr>
              <a:t>monthly active users</a:t>
            </a:r>
          </a:p>
        </p:txBody>
      </p:sp>
      <p:pic>
        <p:nvPicPr>
          <p:cNvPr id="8" name="Picture 2" descr="Image result for nascar logo">
            <a:extLst>
              <a:ext uri="{FF2B5EF4-FFF2-40B4-BE49-F238E27FC236}">
                <a16:creationId xmlns:a16="http://schemas.microsoft.com/office/drawing/2014/main" id="{3F6F7894-E4AE-455C-8713-DA512A2E7CF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37319" y="4411533"/>
            <a:ext cx="3733271" cy="37332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integrated power services IPS logo">
            <a:extLst>
              <a:ext uri="{FF2B5EF4-FFF2-40B4-BE49-F238E27FC236}">
                <a16:creationId xmlns:a16="http://schemas.microsoft.com/office/drawing/2014/main" id="{3F3CE034-0D78-4729-B677-C54BDCCC4B5F}"/>
              </a:ext>
            </a:extLst>
          </p:cNvPr>
          <p:cNvPicPr>
            <a:picLocks noChangeAspect="1" noChangeArrowheads="1"/>
          </p:cNvPicPr>
          <p:nvPr/>
        </p:nvPicPr>
        <p:blipFill>
          <a:blip r:embed="rId5">
            <a:clrChange>
              <a:clrFrom>
                <a:srgbClr val="F8F8F8"/>
              </a:clrFrom>
              <a:clrTo>
                <a:srgbClr val="F8F8F8">
                  <a:alpha val="0"/>
                </a:srgbClr>
              </a:clrTo>
            </a:clrChange>
            <a:extLst>
              <a:ext uri="{28A0092B-C50C-407E-A947-70E740481C1C}">
                <a14:useLocalDpi xmlns:a14="http://schemas.microsoft.com/office/drawing/2010/main"/>
              </a:ext>
            </a:extLst>
          </a:blip>
          <a:srcRect/>
          <a:stretch>
            <a:fillRect/>
          </a:stretch>
        </p:blipFill>
        <p:spPr bwMode="auto">
          <a:xfrm>
            <a:off x="7665832" y="3219654"/>
            <a:ext cx="4285642" cy="21999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avanade logo">
            <a:extLst>
              <a:ext uri="{FF2B5EF4-FFF2-40B4-BE49-F238E27FC236}">
                <a16:creationId xmlns:a16="http://schemas.microsoft.com/office/drawing/2014/main" id="{E3318FB1-DAA1-4930-A0B8-BC0120DEEA0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74620" y="4310664"/>
            <a:ext cx="3747556" cy="10903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metrobank logo">
            <a:extLst>
              <a:ext uri="{FF2B5EF4-FFF2-40B4-BE49-F238E27FC236}">
                <a16:creationId xmlns:a16="http://schemas.microsoft.com/office/drawing/2014/main" id="{529CBCDB-9449-439E-AEEB-28189E718085}"/>
              </a:ext>
            </a:extLst>
          </p:cNvPr>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732481" y="5756735"/>
            <a:ext cx="2133299" cy="7839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transalta logo">
            <a:extLst>
              <a:ext uri="{FF2B5EF4-FFF2-40B4-BE49-F238E27FC236}">
                <a16:creationId xmlns:a16="http://schemas.microsoft.com/office/drawing/2014/main" id="{31D6EEE8-2BA6-4872-B483-0ED64F5963C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970172" y="688347"/>
            <a:ext cx="2470090" cy="7406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 result for national trust logo">
            <a:extLst>
              <a:ext uri="{FF2B5EF4-FFF2-40B4-BE49-F238E27FC236}">
                <a16:creationId xmlns:a16="http://schemas.microsoft.com/office/drawing/2014/main" id="{65078E09-6A87-458F-833B-25A0F2FA8EB5}"/>
              </a:ext>
            </a:extLst>
          </p:cNvPr>
          <p:cNvPicPr>
            <a:picLocks noChangeAspect="1" noChangeArrowheads="1"/>
          </p:cNvPicPr>
          <p:nvPr/>
        </p:nvPicPr>
        <p:blipFill>
          <a:blip r:embed="rId9"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5414180" y="1654007"/>
            <a:ext cx="1432271" cy="14322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Image result for g&amp;j pepsi logo">
            <a:extLst>
              <a:ext uri="{FF2B5EF4-FFF2-40B4-BE49-F238E27FC236}">
                <a16:creationId xmlns:a16="http://schemas.microsoft.com/office/drawing/2014/main" id="{2601AA77-0E63-4FB5-8735-806B2F233F84}"/>
              </a:ext>
            </a:extLst>
          </p:cNvPr>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427725" y="2068879"/>
            <a:ext cx="3167577" cy="10428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standard bank">
            <a:extLst>
              <a:ext uri="{FF2B5EF4-FFF2-40B4-BE49-F238E27FC236}">
                <a16:creationId xmlns:a16="http://schemas.microsoft.com/office/drawing/2014/main" id="{F11D2158-7BE2-4A59-B41C-F4CC21A144FE}"/>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212570" y="551365"/>
            <a:ext cx="3684155" cy="11159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veTime">
            <a:extLst>
              <a:ext uri="{FF2B5EF4-FFF2-40B4-BE49-F238E27FC236}">
                <a16:creationId xmlns:a16="http://schemas.microsoft.com/office/drawing/2014/main" id="{223C4BA7-B2E7-4E0E-AA7D-F9D40668847A}"/>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353966" y="3455527"/>
            <a:ext cx="1728543" cy="388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971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Internal: Microsoft HR Apps</a:t>
            </a:r>
          </a:p>
        </p:txBody>
      </p:sp>
      <p:pic>
        <p:nvPicPr>
          <p:cNvPr id="4" name="Picture 3"/>
          <p:cNvPicPr>
            <a:picLocks noChangeAspect="1"/>
          </p:cNvPicPr>
          <p:nvPr/>
        </p:nvPicPr>
        <p:blipFill>
          <a:blip r:embed="rId3"/>
          <a:stretch>
            <a:fillRect/>
          </a:stretch>
        </p:blipFill>
        <p:spPr>
          <a:xfrm>
            <a:off x="1951642" y="906830"/>
            <a:ext cx="8116266" cy="6087199"/>
          </a:xfrm>
          <a:prstGeom prst="rect">
            <a:avLst/>
          </a:prstGeom>
        </p:spPr>
      </p:pic>
    </p:spTree>
    <p:extLst>
      <p:ext uri="{BB962C8B-B14F-4D97-AF65-F5344CB8AC3E}">
        <p14:creationId xmlns:p14="http://schemas.microsoft.com/office/powerpoint/2010/main" val="12512956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6238" y="0"/>
            <a:ext cx="6980238" cy="6994525"/>
          </a:xfrm>
          <a:prstGeom prst="rect">
            <a:avLst/>
          </a:prstGeom>
        </p:spPr>
      </p:pic>
      <p:sp>
        <p:nvSpPr>
          <p:cNvPr id="6" name="Title 3"/>
          <p:cNvSpPr txBox="1">
            <a:spLocks/>
          </p:cNvSpPr>
          <p:nvPr/>
        </p:nvSpPr>
        <p:spPr>
          <a:xfrm>
            <a:off x="337239" y="3344862"/>
            <a:ext cx="4937760" cy="183528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w="3175">
                  <a:noFill/>
                </a:ln>
                <a:gradFill>
                  <a:gsLst>
                    <a:gs pos="62564">
                      <a:srgbClr val="FFFFFF"/>
                    </a:gs>
                    <a:gs pos="55000">
                      <a:srgbClr val="FFFFFF"/>
                    </a:gs>
                  </a:gsLst>
                  <a:lin ang="5400000" scaled="0"/>
                </a:gradFill>
                <a:effectLst/>
                <a:uLnTx/>
                <a:uFillTx/>
                <a:latin typeface="Segoe UI Semibold" charset="0"/>
                <a:ea typeface="Segoe UI Semibold" charset="0"/>
                <a:cs typeface="Segoe UI Semibold" charset="0"/>
              </a:rPr>
              <a:t>METRO BANK</a:t>
            </a:r>
          </a:p>
        </p:txBody>
      </p:sp>
      <p:sp>
        <p:nvSpPr>
          <p:cNvPr id="9" name="Rectangle 8"/>
          <p:cNvSpPr/>
          <p:nvPr/>
        </p:nvSpPr>
        <p:spPr bwMode="auto">
          <a:xfrm>
            <a:off x="5268672" y="0"/>
            <a:ext cx="7166921" cy="6994525"/>
          </a:xfrm>
          <a:prstGeom prst="rect">
            <a:avLst/>
          </a:prstGeom>
          <a:gradFill flip="none" rotWithShape="1">
            <a:gsLst>
              <a:gs pos="67000">
                <a:srgbClr val="196AD7">
                  <a:alpha val="88000"/>
                </a:srgbClr>
              </a:gs>
              <a:gs pos="0">
                <a:srgbClr val="325BD7">
                  <a:alpha val="54000"/>
                </a:srgbClr>
              </a:gs>
              <a:gs pos="100000">
                <a:schemeClr val="accent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itle 3"/>
          <p:cNvSpPr>
            <a:spLocks noGrp="1"/>
          </p:cNvSpPr>
          <p:nvPr>
            <p:ph type="title"/>
          </p:nvPr>
        </p:nvSpPr>
        <p:spPr>
          <a:xfrm>
            <a:off x="350837" y="2728777"/>
            <a:ext cx="6934200" cy="609584"/>
          </a:xfrm>
        </p:spPr>
        <p:txBody>
          <a:bodyPr/>
          <a:lstStyle/>
          <a:p>
            <a:r>
              <a:rPr lang="en-US" sz="3200" spc="0" dirty="0" err="1">
                <a:latin typeface="Segoe UI Semilight" charset="0"/>
                <a:ea typeface="Segoe UI Semilight" charset="0"/>
                <a:cs typeface="Segoe UI Semilight" charset="0"/>
              </a:rPr>
              <a:t>PowerApps</a:t>
            </a:r>
            <a:r>
              <a:rPr lang="en-US" sz="3200" spc="0" dirty="0">
                <a:latin typeface="Segoe UI Semilight" charset="0"/>
                <a:ea typeface="Segoe UI Semilight" charset="0"/>
                <a:cs typeface="Segoe UI Semilight" charset="0"/>
              </a:rPr>
              <a:t> customer success story</a:t>
            </a:r>
          </a:p>
        </p:txBody>
      </p:sp>
    </p:spTree>
    <p:extLst>
      <p:ext uri="{BB962C8B-B14F-4D97-AF65-F5344CB8AC3E}">
        <p14:creationId xmlns:p14="http://schemas.microsoft.com/office/powerpoint/2010/main" val="1334572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 Placeholder 5"/>
          <p:cNvSpPr txBox="1">
            <a:spLocks/>
          </p:cNvSpPr>
          <p:nvPr/>
        </p:nvSpPr>
        <p:spPr bwMode="ltGray">
          <a:xfrm>
            <a:off x="997455" y="2121408"/>
            <a:ext cx="4572000" cy="3886200"/>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ts val="28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E6E6E6">
                    <a:lumMod val="25000"/>
                  </a:srgbClr>
                </a:solidFill>
                <a:effectLst/>
                <a:uLnTx/>
                <a:uFillTx/>
                <a:latin typeface="Segoe UI" charset="0"/>
                <a:ea typeface="Segoe UI" charset="0"/>
                <a:cs typeface="Segoe UI" charset="0"/>
              </a:rPr>
              <a:t>Metro Bank is a United Kingdom bank launched in 2010 as the first new high street bank in over 100 years. Metro bank specializes in personal customer service treating their branches like high end retail stores and staying open 7 days a week </a:t>
            </a:r>
            <a:r>
              <a:rPr kumimoji="0" lang="mr-IN" sz="1800" b="0" i="0" u="none" strike="noStrike" kern="1200" cap="none" spc="0" normalizeH="0" baseline="0" noProof="0" dirty="0">
                <a:ln>
                  <a:noFill/>
                </a:ln>
                <a:solidFill>
                  <a:srgbClr val="E6E6E6">
                    <a:lumMod val="25000"/>
                  </a:srgbClr>
                </a:solidFill>
                <a:effectLst/>
                <a:uLnTx/>
                <a:uFillTx/>
                <a:latin typeface="Segoe UI" charset="0"/>
                <a:ea typeface="Segoe UI" charset="0"/>
                <a:cs typeface="Segoe UI" charset="0"/>
              </a:rPr>
              <a:t>–</a:t>
            </a:r>
            <a:r>
              <a:rPr kumimoji="0" lang="en-US" sz="1800" b="0" i="0" u="none" strike="noStrike" kern="1200" cap="none" spc="0" normalizeH="0" baseline="0" noProof="0" dirty="0">
                <a:ln>
                  <a:noFill/>
                </a:ln>
                <a:solidFill>
                  <a:srgbClr val="E6E6E6">
                    <a:lumMod val="25000"/>
                  </a:srgbClr>
                </a:solidFill>
                <a:effectLst/>
                <a:uLnTx/>
                <a:uFillTx/>
                <a:latin typeface="Segoe UI" charset="0"/>
                <a:ea typeface="Segoe UI" charset="0"/>
                <a:cs typeface="Segoe UI" charset="0"/>
              </a:rPr>
              <a:t> 362 days a year.</a:t>
            </a:r>
          </a:p>
        </p:txBody>
      </p:sp>
      <p:sp>
        <p:nvSpPr>
          <p:cNvPr id="17"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0078D7"/>
              </a:solidFill>
              <a:effectLst/>
              <a:uLnTx/>
              <a:uFillTx/>
              <a:latin typeface="Segoe UI" charset="0"/>
              <a:ea typeface="Segoe UI" charset="0"/>
              <a:cs typeface="Segoe UI"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78D7"/>
                </a:solidFill>
                <a:effectLst/>
                <a:uLnTx/>
                <a:uFillTx/>
                <a:latin typeface="Segoe UI" charset="0"/>
                <a:ea typeface="Segoe UI" charset="0"/>
                <a:cs typeface="Segoe UI" charset="0"/>
              </a:rPr>
              <a:t>COMPANY BACKGROUND</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0078D7"/>
              </a:solidFill>
              <a:effectLst/>
              <a:uLnTx/>
              <a:uFillTx/>
              <a:latin typeface="Segoe UI" charset="0"/>
              <a:ea typeface="Segoe UI" charset="0"/>
              <a:cs typeface="Segoe UI" charset="0"/>
            </a:endParaRPr>
          </a:p>
        </p:txBody>
      </p:sp>
      <p:sp>
        <p:nvSpPr>
          <p:cNvPr id="11"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w="3175">
                  <a:noFill/>
                </a:ln>
                <a:solidFill>
                  <a:srgbClr val="E6E6E6">
                    <a:lumMod val="50000"/>
                  </a:srgbClr>
                </a:solidFill>
                <a:effectLst/>
                <a:uLnTx/>
                <a:uFillTx/>
                <a:latin typeface="Segoe UI Semibold" charset="0"/>
                <a:ea typeface="Segoe UI Semibold" charset="0"/>
                <a:cs typeface="Segoe UI Semibold" charset="0"/>
              </a:rPr>
              <a:t>Metro Bank</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037" y="1241598"/>
            <a:ext cx="5373182" cy="4766181"/>
          </a:xfrm>
          <a:prstGeom prst="rect">
            <a:avLst/>
          </a:prstGeom>
        </p:spPr>
      </p:pic>
      <p:grpSp>
        <p:nvGrpSpPr>
          <p:cNvPr id="3" name="Group 2"/>
          <p:cNvGrpSpPr/>
          <p:nvPr/>
        </p:nvGrpSpPr>
        <p:grpSpPr>
          <a:xfrm>
            <a:off x="0" y="6545262"/>
            <a:ext cx="12436475" cy="449263"/>
            <a:chOff x="0" y="6545262"/>
            <a:chExt cx="12436475" cy="449263"/>
          </a:xfrm>
        </p:grpSpPr>
        <p:sp>
          <p:nvSpPr>
            <p:cNvPr id="20" name="Rectangle 19"/>
            <p:cNvSpPr/>
            <p:nvPr/>
          </p:nvSpPr>
          <p:spPr bwMode="auto">
            <a:xfrm>
              <a:off x="0" y="6545262"/>
              <a:ext cx="12436475" cy="449263"/>
            </a:xfrm>
            <a:prstGeom prst="rect">
              <a:avLst/>
            </a:prstGeom>
            <a:solidFill>
              <a:srgbClr val="2144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9837" y="6649016"/>
              <a:ext cx="648611" cy="241754"/>
            </a:xfrm>
            <a:prstGeom prst="rect">
              <a:avLst/>
            </a:prstGeom>
          </p:spPr>
        </p:pic>
      </p:grpSp>
    </p:spTree>
    <p:extLst>
      <p:ext uri="{BB962C8B-B14F-4D97-AF65-F5344CB8AC3E}">
        <p14:creationId xmlns:p14="http://schemas.microsoft.com/office/powerpoint/2010/main" val="1020833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776473" y="0"/>
            <a:ext cx="7660001" cy="6545261"/>
          </a:xfrm>
          <a:prstGeom prst="rect">
            <a:avLst/>
          </a:prstGeom>
        </p:spPr>
      </p:pic>
      <p:sp>
        <p:nvSpPr>
          <p:cNvPr id="12" name="Rectangle 11"/>
          <p:cNvSpPr/>
          <p:nvPr/>
        </p:nvSpPr>
        <p:spPr bwMode="auto">
          <a:xfrm>
            <a:off x="6181598" y="-54292"/>
            <a:ext cx="9246020" cy="6663706"/>
          </a:xfrm>
          <a:prstGeom prst="rect">
            <a:avLst/>
          </a:prstGeom>
          <a:gradFill flip="none" rotWithShape="1">
            <a:gsLst>
              <a:gs pos="69000">
                <a:schemeClr val="bg1">
                  <a:alpha val="87000"/>
                </a:schemeClr>
              </a:gs>
              <a:gs pos="0">
                <a:schemeClr val="bg1">
                  <a:alpha val="0"/>
                </a:schemeClr>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p:cNvSpPr/>
          <p:nvPr/>
        </p:nvSpPr>
        <p:spPr bwMode="auto">
          <a:xfrm>
            <a:off x="-2087563" y="-14675"/>
            <a:ext cx="8269161" cy="66361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Text Placeholder 5"/>
          <p:cNvSpPr txBox="1">
            <a:spLocks/>
          </p:cNvSpPr>
          <p:nvPr/>
        </p:nvSpPr>
        <p:spPr bwMode="ltGray">
          <a:xfrm>
            <a:off x="996695" y="2121408"/>
            <a:ext cx="4916741" cy="3886200"/>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ts val="28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E6E6E6">
                    <a:lumMod val="25000"/>
                  </a:srgbClr>
                </a:solidFill>
                <a:effectLst/>
                <a:uLnTx/>
                <a:uFillTx/>
                <a:latin typeface="Segoe UI" charset="0"/>
                <a:ea typeface="Segoe UI" charset="0"/>
                <a:cs typeface="Segoe UI" charset="0"/>
              </a:rPr>
              <a:t>Prior to PowerApps, a Metro Bank employee would greet customers with a clipboard. Then he would walk back to his desk and pull up the customer’s information on their computer by directly interacting with the CRM system. For a bank that prides itself at its technology focus, they did not have a technology solution at the first touch point of the their customer interaction.</a:t>
            </a:r>
          </a:p>
          <a:p>
            <a:pPr marL="228600" marR="0" lvl="1" indent="0" algn="l" defTabSz="932742" rtl="0" eaLnBrk="1" fontAlgn="auto" latinLnBrk="0" hangingPunct="1">
              <a:lnSpc>
                <a:spcPts val="28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E6E6E6">
                  <a:lumMod val="25000"/>
                </a:srgbClr>
              </a:solidFill>
              <a:effectLst/>
              <a:uLnTx/>
              <a:uFillTx/>
              <a:latin typeface="Segoe UI" charset="0"/>
              <a:ea typeface="Segoe UI" charset="0"/>
              <a:cs typeface="Segoe UI" charset="0"/>
            </a:endParaRPr>
          </a:p>
        </p:txBody>
      </p:sp>
      <p:sp>
        <p:nvSpPr>
          <p:cNvPr id="14"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78D7"/>
                </a:solidFill>
                <a:effectLst/>
                <a:uLnTx/>
                <a:uFillTx/>
                <a:latin typeface="Segoe UI" charset="0"/>
                <a:ea typeface="Segoe UI" charset="0"/>
                <a:cs typeface="Segoe UI" charset="0"/>
              </a:rPr>
              <a:t>BEFORE POWERAPPS</a:t>
            </a:r>
          </a:p>
        </p:txBody>
      </p:sp>
      <p:sp>
        <p:nvSpPr>
          <p:cNvPr id="16"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w="3175">
                  <a:noFill/>
                </a:ln>
                <a:solidFill>
                  <a:srgbClr val="E6E6E6">
                    <a:lumMod val="50000"/>
                  </a:srgbClr>
                </a:solidFill>
                <a:effectLst/>
                <a:uLnTx/>
                <a:uFillTx/>
                <a:latin typeface="Segoe UI Semibold" charset="0"/>
                <a:ea typeface="Segoe UI Semibold" charset="0"/>
                <a:cs typeface="Segoe UI Semibold" charset="0"/>
              </a:rPr>
              <a:t>Metro Bank</a:t>
            </a:r>
          </a:p>
        </p:txBody>
      </p:sp>
      <p:grpSp>
        <p:nvGrpSpPr>
          <p:cNvPr id="19" name="Group 18"/>
          <p:cNvGrpSpPr/>
          <p:nvPr/>
        </p:nvGrpSpPr>
        <p:grpSpPr>
          <a:xfrm>
            <a:off x="0" y="6545262"/>
            <a:ext cx="12436475" cy="449263"/>
            <a:chOff x="0" y="6545262"/>
            <a:chExt cx="12436475" cy="449263"/>
          </a:xfrm>
        </p:grpSpPr>
        <p:sp>
          <p:nvSpPr>
            <p:cNvPr id="20" name="Rectangle 19"/>
            <p:cNvSpPr/>
            <p:nvPr/>
          </p:nvSpPr>
          <p:spPr bwMode="auto">
            <a:xfrm>
              <a:off x="0" y="6545262"/>
              <a:ext cx="12436475" cy="449263"/>
            </a:xfrm>
            <a:prstGeom prst="rect">
              <a:avLst/>
            </a:prstGeom>
            <a:solidFill>
              <a:srgbClr val="2144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9837" y="6649016"/>
              <a:ext cx="648611" cy="241754"/>
            </a:xfrm>
            <a:prstGeom prst="rect">
              <a:avLst/>
            </a:prstGeom>
          </p:spPr>
        </p:pic>
      </p:grpSp>
    </p:spTree>
    <p:extLst>
      <p:ext uri="{BB962C8B-B14F-4D97-AF65-F5344CB8AC3E}">
        <p14:creationId xmlns:p14="http://schemas.microsoft.com/office/powerpoint/2010/main" val="3847179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78D7"/>
                </a:solidFill>
                <a:effectLst/>
                <a:uLnTx/>
                <a:uFillTx/>
                <a:latin typeface="Segoe UI" charset="0"/>
                <a:ea typeface="Segoe UI" charset="0"/>
                <a:cs typeface="Segoe UI" charset="0"/>
              </a:rPr>
              <a:t>AFTER POWERAPPS</a:t>
            </a:r>
          </a:p>
        </p:txBody>
      </p:sp>
      <p:sp>
        <p:nvSpPr>
          <p:cNvPr id="19" name="Text Placeholder 5"/>
          <p:cNvSpPr txBox="1">
            <a:spLocks/>
          </p:cNvSpPr>
          <p:nvPr/>
        </p:nvSpPr>
        <p:spPr bwMode="ltGray">
          <a:xfrm>
            <a:off x="996696" y="2121408"/>
            <a:ext cx="4154741" cy="3886200"/>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ts val="28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E6E6E6">
                    <a:lumMod val="25000"/>
                  </a:srgbClr>
                </a:solidFill>
                <a:effectLst/>
                <a:uLnTx/>
                <a:uFillTx/>
                <a:latin typeface="Segoe UI" charset="0"/>
                <a:ea typeface="Segoe UI" charset="0"/>
                <a:cs typeface="Segoe UI" charset="0"/>
              </a:rPr>
              <a:t>With the help of PowerApps, Metro Bank employees now greet customers as they enter with a Surface tablet. They can now quickly pull up customer information, which speeds up customer service and improves the in-store customer experience. The app has led to an increase in Metro Bank’s NPS score around in-store customer experience.</a:t>
            </a:r>
          </a:p>
        </p:txBody>
      </p:sp>
      <p:sp>
        <p:nvSpPr>
          <p:cNvPr id="20"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w="3175">
                  <a:noFill/>
                </a:ln>
                <a:solidFill>
                  <a:srgbClr val="E6E6E6">
                    <a:lumMod val="50000"/>
                  </a:srgbClr>
                </a:solidFill>
                <a:effectLst/>
                <a:uLnTx/>
                <a:uFillTx/>
                <a:latin typeface="Segoe UI Semibold" charset="0"/>
                <a:ea typeface="Segoe UI Semibold" charset="0"/>
                <a:cs typeface="Segoe UI Semibold" charset="0"/>
              </a:rPr>
              <a:t>Metro Bank</a:t>
            </a:r>
          </a:p>
        </p:txBody>
      </p:sp>
      <p:grpSp>
        <p:nvGrpSpPr>
          <p:cNvPr id="10" name="Group 9"/>
          <p:cNvGrpSpPr/>
          <p:nvPr/>
        </p:nvGrpSpPr>
        <p:grpSpPr>
          <a:xfrm>
            <a:off x="0" y="6545262"/>
            <a:ext cx="12436475" cy="449263"/>
            <a:chOff x="0" y="6545262"/>
            <a:chExt cx="12436475" cy="449263"/>
          </a:xfrm>
        </p:grpSpPr>
        <p:sp>
          <p:nvSpPr>
            <p:cNvPr id="11" name="Rectangle 10"/>
            <p:cNvSpPr/>
            <p:nvPr/>
          </p:nvSpPr>
          <p:spPr bwMode="auto">
            <a:xfrm>
              <a:off x="0" y="6545262"/>
              <a:ext cx="12436475" cy="449263"/>
            </a:xfrm>
            <a:prstGeom prst="rect">
              <a:avLst/>
            </a:prstGeom>
            <a:solidFill>
              <a:srgbClr val="2144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837" y="6649016"/>
              <a:ext cx="648611" cy="241754"/>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763" y="1058863"/>
            <a:ext cx="5700073" cy="3581400"/>
          </a:xfrm>
          <a:prstGeom prst="rect">
            <a:avLst/>
          </a:prstGeom>
        </p:spPr>
      </p:pic>
    </p:spTree>
    <p:extLst>
      <p:ext uri="{BB962C8B-B14F-4D97-AF65-F5344CB8AC3E}">
        <p14:creationId xmlns:p14="http://schemas.microsoft.com/office/powerpoint/2010/main" val="1011982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125" y="3268662"/>
            <a:ext cx="4729848" cy="2971800"/>
          </a:xfrm>
          <a:prstGeom prst="rect">
            <a:avLst/>
          </a:prstGeom>
        </p:spPr>
      </p:pic>
      <p:sp>
        <p:nvSpPr>
          <p:cNvPr id="15"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78D7"/>
                </a:solidFill>
                <a:effectLst/>
                <a:uLnTx/>
                <a:uFillTx/>
                <a:latin typeface="Segoe UI" charset="0"/>
                <a:ea typeface="Segoe UI" charset="0"/>
                <a:cs typeface="Segoe UI" charset="0"/>
              </a:rPr>
              <a:t>POWERAPPS SOLUTION</a:t>
            </a:r>
          </a:p>
        </p:txBody>
      </p:sp>
      <p:sp>
        <p:nvSpPr>
          <p:cNvPr id="16" name="Text Placeholder 5"/>
          <p:cNvSpPr txBox="1">
            <a:spLocks/>
          </p:cNvSpPr>
          <p:nvPr/>
        </p:nvSpPr>
        <p:spPr bwMode="ltGray">
          <a:xfrm>
            <a:off x="996695" y="2121408"/>
            <a:ext cx="10211731" cy="1528254"/>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ts val="28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E6E6E6">
                    <a:lumMod val="25000"/>
                  </a:srgbClr>
                </a:solidFill>
                <a:effectLst/>
                <a:uLnTx/>
                <a:uFillTx/>
                <a:latin typeface="Segoe UI" charset="0"/>
                <a:ea typeface="Segoe UI" charset="0"/>
                <a:cs typeface="Segoe UI" charset="0"/>
              </a:rPr>
              <a:t>Bring up customer information and assign customers to appropriate tellers based on availability. Provide estimated wait times and allow customer to choose to be notified </a:t>
            </a:r>
            <a:r>
              <a:rPr kumimoji="0" lang="en-US" sz="1800" b="0" i="0" u="none" strike="noStrike" kern="1200" cap="none" spc="0" normalizeH="0" baseline="0" noProof="0">
                <a:ln>
                  <a:noFill/>
                </a:ln>
                <a:solidFill>
                  <a:srgbClr val="E6E6E6">
                    <a:lumMod val="25000"/>
                  </a:srgbClr>
                </a:solidFill>
                <a:effectLst/>
                <a:uLnTx/>
                <a:uFillTx/>
                <a:latin typeface="Segoe UI" charset="0"/>
                <a:ea typeface="Segoe UI" charset="0"/>
                <a:cs typeface="Segoe UI" charset="0"/>
              </a:rPr>
              <a:t>by text or call.</a:t>
            </a:r>
            <a:endParaRPr kumimoji="0" lang="en-US" sz="1800" b="0" i="0" u="none" strike="noStrike" kern="1200" cap="none" spc="0" normalizeH="0" baseline="0" noProof="0" dirty="0">
              <a:ln>
                <a:noFill/>
              </a:ln>
              <a:solidFill>
                <a:srgbClr val="E6E6E6">
                  <a:lumMod val="25000"/>
                </a:srgbClr>
              </a:solidFill>
              <a:effectLst/>
              <a:uLnTx/>
              <a:uFillTx/>
              <a:latin typeface="Segoe UI" charset="0"/>
              <a:ea typeface="Segoe UI" charset="0"/>
              <a:cs typeface="Segoe UI" charset="0"/>
            </a:endParaRPr>
          </a:p>
        </p:txBody>
      </p:sp>
      <p:sp>
        <p:nvSpPr>
          <p:cNvPr id="17"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w="3175">
                  <a:noFill/>
                </a:ln>
                <a:solidFill>
                  <a:srgbClr val="E6E6E6">
                    <a:lumMod val="50000"/>
                  </a:srgbClr>
                </a:solidFill>
                <a:effectLst/>
                <a:uLnTx/>
                <a:uFillTx/>
                <a:latin typeface="Segoe UI Semibold" charset="0"/>
                <a:ea typeface="Segoe UI Semibold" charset="0"/>
                <a:cs typeface="Segoe UI Semibold" charset="0"/>
              </a:rPr>
              <a:t>Metro Bank</a:t>
            </a:r>
          </a:p>
        </p:txBody>
      </p:sp>
      <p:grpSp>
        <p:nvGrpSpPr>
          <p:cNvPr id="12" name="Group 11"/>
          <p:cNvGrpSpPr/>
          <p:nvPr/>
        </p:nvGrpSpPr>
        <p:grpSpPr>
          <a:xfrm>
            <a:off x="0" y="6545262"/>
            <a:ext cx="12436475" cy="449263"/>
            <a:chOff x="0" y="6545262"/>
            <a:chExt cx="12436475" cy="449263"/>
          </a:xfrm>
        </p:grpSpPr>
        <p:sp>
          <p:nvSpPr>
            <p:cNvPr id="13" name="Rectangle 12"/>
            <p:cNvSpPr/>
            <p:nvPr/>
          </p:nvSpPr>
          <p:spPr bwMode="auto">
            <a:xfrm>
              <a:off x="0" y="6545262"/>
              <a:ext cx="12436475" cy="449263"/>
            </a:xfrm>
            <a:prstGeom prst="rect">
              <a:avLst/>
            </a:prstGeom>
            <a:solidFill>
              <a:srgbClr val="2144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9837" y="6649016"/>
              <a:ext cx="648611" cy="241754"/>
            </a:xfrm>
            <a:prstGeom prst="rect">
              <a:avLst/>
            </a:prstGeom>
          </p:spPr>
        </p:pic>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125" y="3268662"/>
            <a:ext cx="4729848" cy="2971800"/>
          </a:xfrm>
          <a:prstGeom prst="rect">
            <a:avLst/>
          </a:prstGeom>
        </p:spPr>
      </p:pic>
      <p:pic>
        <p:nvPicPr>
          <p:cNvPr id="19" name="Picture 18">
            <a:extLst>
              <a:ext uri="{FF2B5EF4-FFF2-40B4-BE49-F238E27FC236}">
                <a16:creationId xmlns:a16="http://schemas.microsoft.com/office/drawing/2014/main" id="{0FE3E020-268E-4C4F-9B7D-9E77147C7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168" y="3268662"/>
            <a:ext cx="4729848" cy="2971800"/>
          </a:xfrm>
          <a:prstGeom prst="rect">
            <a:avLst/>
          </a:prstGeom>
        </p:spPr>
      </p:pic>
      <p:pic>
        <p:nvPicPr>
          <p:cNvPr id="1028" name="Picture 4" descr="Machine generated alternative text:&#10;25 September 2017 02:47 PM &#10;London &#10;Add Customer &#10;Search Existing Customer &#10;Search dy Name: &#10;Aaron Bruce &#10;(9711.998-595B &#10;- Keith Brian &#10;(9711-996-5958 &#10;Kevin Bruce &#10;(9711-996-5958 &#10;Add New Customer &#10;2 Minutes &#10;Customer Service Type: &#10;Open New Account &#10;Expected Duration: &#10;30 mins &#10;4 Minutes &#10;SIGN OUT &#10;10 Minutes &#10;Add Custorner &#10;Other Stores &#10;Walk Out ">
            <a:extLst>
              <a:ext uri="{FF2B5EF4-FFF2-40B4-BE49-F238E27FC236}">
                <a16:creationId xmlns:a16="http://schemas.microsoft.com/office/drawing/2014/main" id="{F35CBD28-F573-4A1E-8719-46071F8827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6148" y="3584128"/>
            <a:ext cx="4049289" cy="227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366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spc="0" dirty="0">
                <a:solidFill>
                  <a:schemeClr val="tx2"/>
                </a:solidFill>
                <a:latin typeface="Segoe UI" charset="0"/>
                <a:ea typeface="Segoe UI" charset="0"/>
                <a:cs typeface="Segoe UI" charset="0"/>
              </a:rPr>
              <a:t>CUSTOMER QUOTES</a:t>
            </a:r>
          </a:p>
        </p:txBody>
      </p:sp>
      <p:sp>
        <p:nvSpPr>
          <p:cNvPr id="17"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spc="0" dirty="0">
                <a:solidFill>
                  <a:schemeClr val="accent6">
                    <a:lumMod val="50000"/>
                  </a:schemeClr>
                </a:solidFill>
                <a:latin typeface="Segoe UI Semibold" charset="0"/>
                <a:ea typeface="Segoe UI Semibold" charset="0"/>
                <a:cs typeface="Segoe UI Semibold" charset="0"/>
              </a:rPr>
              <a:t>Metro Bank</a:t>
            </a:r>
          </a:p>
        </p:txBody>
      </p:sp>
      <p:grpSp>
        <p:nvGrpSpPr>
          <p:cNvPr id="11" name="Group 10"/>
          <p:cNvGrpSpPr/>
          <p:nvPr/>
        </p:nvGrpSpPr>
        <p:grpSpPr>
          <a:xfrm>
            <a:off x="0" y="6545262"/>
            <a:ext cx="12436475" cy="449263"/>
            <a:chOff x="0" y="6545262"/>
            <a:chExt cx="12436475" cy="449263"/>
          </a:xfrm>
        </p:grpSpPr>
        <p:sp>
          <p:nvSpPr>
            <p:cNvPr id="12" name="Rectangle 11"/>
            <p:cNvSpPr/>
            <p:nvPr/>
          </p:nvSpPr>
          <p:spPr bwMode="auto">
            <a:xfrm>
              <a:off x="0" y="6545262"/>
              <a:ext cx="12436475" cy="449263"/>
            </a:xfrm>
            <a:prstGeom prst="rect">
              <a:avLst/>
            </a:prstGeom>
            <a:solidFill>
              <a:srgbClr val="2144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837" y="6649016"/>
              <a:ext cx="648611" cy="241754"/>
            </a:xfrm>
            <a:prstGeom prst="rect">
              <a:avLst/>
            </a:prstGeom>
          </p:spPr>
        </p:pic>
      </p:grpSp>
      <p:sp>
        <p:nvSpPr>
          <p:cNvPr id="2" name="Rectangle 1">
            <a:extLst>
              <a:ext uri="{FF2B5EF4-FFF2-40B4-BE49-F238E27FC236}">
                <a16:creationId xmlns:a16="http://schemas.microsoft.com/office/drawing/2014/main" id="{4B87FBBA-1B05-465C-BA8A-858F85EDD241}"/>
              </a:ext>
            </a:extLst>
          </p:cNvPr>
          <p:cNvSpPr/>
          <p:nvPr/>
        </p:nvSpPr>
        <p:spPr>
          <a:xfrm>
            <a:off x="1093079" y="2350121"/>
            <a:ext cx="6216650" cy="2308324"/>
          </a:xfrm>
          <a:prstGeom prst="rect">
            <a:avLst/>
          </a:prstGeom>
        </p:spPr>
        <p:txBody>
          <a:bodyPr>
            <a:spAutoFit/>
          </a:bodyPr>
          <a:lstStyle/>
          <a:p>
            <a:r>
              <a:rPr lang="en-US" i="1" dirty="0">
                <a:latin typeface="Calibri" panose="020F0502020204030204" pitchFamily="34" charset="0"/>
              </a:rPr>
              <a:t>"The ability to build an app within the space of a few days or few weeks is just fantastic"</a:t>
            </a:r>
            <a:br>
              <a:rPr lang="en-US" i="1" dirty="0">
                <a:latin typeface="Calibri" panose="020F0502020204030204" pitchFamily="34" charset="0"/>
              </a:rPr>
            </a:br>
            <a:r>
              <a:rPr lang="en-US" i="1" dirty="0">
                <a:latin typeface="Calibri" panose="020F0502020204030204" pitchFamily="34" charset="0"/>
              </a:rPr>
              <a:t>"We're a startup and we need all the help we can get and actually without Microsoft, we wouldn't be anywhere near where we wanted to be from a technology standpoint…it's been a great experience."</a:t>
            </a:r>
            <a:br>
              <a:rPr lang="en-US" i="1" dirty="0">
                <a:latin typeface="Calibri" panose="020F0502020204030204" pitchFamily="34" charset="0"/>
              </a:rPr>
            </a:br>
            <a:r>
              <a:rPr lang="en-US" i="1" dirty="0">
                <a:latin typeface="Calibri" panose="020F0502020204030204" pitchFamily="34" charset="0"/>
              </a:rPr>
              <a:t>                                                      -- Bruce </a:t>
            </a:r>
            <a:r>
              <a:rPr lang="en-US" i="1" dirty="0" err="1">
                <a:latin typeface="Calibri" panose="020F0502020204030204" pitchFamily="34" charset="0"/>
              </a:rPr>
              <a:t>Rioch</a:t>
            </a:r>
            <a:r>
              <a:rPr lang="en-US" i="1" dirty="0">
                <a:latin typeface="Calibri" panose="020F0502020204030204" pitchFamily="34" charset="0"/>
              </a:rPr>
              <a:t>, Chief Data Officer, Metro Bank (UK)</a:t>
            </a:r>
            <a:endParaRPr lang="en-US" dirty="0"/>
          </a:p>
        </p:txBody>
      </p:sp>
    </p:spTree>
    <p:extLst>
      <p:ext uri="{BB962C8B-B14F-4D97-AF65-F5344CB8AC3E}">
        <p14:creationId xmlns:p14="http://schemas.microsoft.com/office/powerpoint/2010/main" val="689044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386" y="-11949"/>
            <a:ext cx="12448051" cy="7006474"/>
          </a:xfrm>
          <a:prstGeom prst="rect">
            <a:avLst/>
          </a:prstGeom>
        </p:spPr>
      </p:pic>
      <p:sp>
        <p:nvSpPr>
          <p:cNvPr id="6" name="Title 3"/>
          <p:cNvSpPr txBox="1">
            <a:spLocks/>
          </p:cNvSpPr>
          <p:nvPr/>
        </p:nvSpPr>
        <p:spPr>
          <a:xfrm>
            <a:off x="337239" y="3344862"/>
            <a:ext cx="4937760" cy="183528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b="1" spc="0">
                <a:latin typeface="Segoe UI Semibold" charset="0"/>
                <a:ea typeface="Segoe UI Semibold" charset="0"/>
                <a:cs typeface="Segoe UI Semibold" charset="0"/>
              </a:rPr>
              <a:t>NATIONAL TRUST</a:t>
            </a:r>
          </a:p>
        </p:txBody>
      </p:sp>
      <p:sp>
        <p:nvSpPr>
          <p:cNvPr id="2" name="Rectangle 1"/>
          <p:cNvSpPr/>
          <p:nvPr/>
        </p:nvSpPr>
        <p:spPr bwMode="auto">
          <a:xfrm>
            <a:off x="5268673" y="0"/>
            <a:ext cx="9179164" cy="6994525"/>
          </a:xfrm>
          <a:prstGeom prst="rect">
            <a:avLst/>
          </a:prstGeom>
          <a:gradFill flip="none" rotWithShape="1">
            <a:gsLst>
              <a:gs pos="70000">
                <a:srgbClr val="196AD7"/>
              </a:gs>
              <a:gs pos="0">
                <a:srgbClr val="325BD7">
                  <a:alpha val="54000"/>
                </a:srgbClr>
              </a:gs>
              <a:gs pos="100000">
                <a:schemeClr val="accent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350837" y="2728777"/>
            <a:ext cx="6934200" cy="609584"/>
          </a:xfrm>
        </p:spPr>
        <p:txBody>
          <a:bodyPr/>
          <a:lstStyle/>
          <a:p>
            <a:r>
              <a:rPr lang="en-US" sz="3200" spc="0" err="1">
                <a:latin typeface="Segoe UI Semilight" charset="0"/>
                <a:ea typeface="Segoe UI Semilight" charset="0"/>
                <a:cs typeface="Segoe UI Semilight" charset="0"/>
              </a:rPr>
              <a:t>PowerApps</a:t>
            </a:r>
            <a:r>
              <a:rPr lang="en-US" sz="3200" spc="0">
                <a:latin typeface="Segoe UI Semilight" charset="0"/>
                <a:ea typeface="Segoe UI Semilight" charset="0"/>
                <a:cs typeface="Segoe UI Semilight" charset="0"/>
              </a:rPr>
              <a:t> customer success story</a:t>
            </a:r>
          </a:p>
        </p:txBody>
      </p:sp>
    </p:spTree>
    <p:extLst>
      <p:ext uri="{BB962C8B-B14F-4D97-AF65-F5344CB8AC3E}">
        <p14:creationId xmlns:p14="http://schemas.microsoft.com/office/powerpoint/2010/main" val="3594391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 Placeholder 5"/>
          <p:cNvSpPr txBox="1">
            <a:spLocks/>
          </p:cNvSpPr>
          <p:nvPr/>
        </p:nvSpPr>
        <p:spPr bwMode="ltGray">
          <a:xfrm>
            <a:off x="997455" y="2121408"/>
            <a:ext cx="4572000" cy="3886200"/>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nSpc>
                <a:spcPts val="2800"/>
              </a:lnSpc>
              <a:spcBef>
                <a:spcPts val="0"/>
              </a:spcBef>
              <a:buNone/>
            </a:pPr>
            <a:r>
              <a:rPr lang="en-US" sz="1800">
                <a:solidFill>
                  <a:schemeClr val="accent6">
                    <a:lumMod val="25000"/>
                  </a:schemeClr>
                </a:solidFill>
                <a:latin typeface="Segoe UI" charset="0"/>
                <a:ea typeface="Segoe UI" charset="0"/>
                <a:cs typeface="Segoe UI" charset="0"/>
              </a:rPr>
              <a:t>National Trust is a charity aimed at preserving United Kingdom’s heritage and open spaces. They have </a:t>
            </a:r>
            <a:r>
              <a:rPr lang="en-US" sz="1800">
                <a:solidFill>
                  <a:schemeClr val="accent6">
                    <a:lumMod val="25000"/>
                  </a:schemeClr>
                </a:solidFill>
                <a:latin typeface="Calibri" panose="020F0502020204030204" pitchFamily="34" charset="0"/>
                <a:ea typeface="Segoe UI" charset="0"/>
                <a:cs typeface="Segoe UI" charset="0"/>
              </a:rPr>
              <a:t>o</a:t>
            </a:r>
            <a:r>
              <a:rPr lang="en-US" sz="1800">
                <a:latin typeface="Calibri" panose="020F0502020204030204" pitchFamily="34" charset="0"/>
              </a:rPr>
              <a:t>ver 4.5 million members and 62,000 volunteers. </a:t>
            </a:r>
            <a:r>
              <a:rPr lang="en-US" sz="1800">
                <a:solidFill>
                  <a:schemeClr val="accent6">
                    <a:lumMod val="25000"/>
                  </a:schemeClr>
                </a:solidFill>
                <a:latin typeface="Segoe UI" charset="0"/>
                <a:ea typeface="Segoe UI" charset="0"/>
                <a:cs typeface="Segoe UI" charset="0"/>
              </a:rPr>
              <a:t>They maintain 350 properties with 120 million yearly visits. </a:t>
            </a:r>
          </a:p>
        </p:txBody>
      </p:sp>
      <p:sp>
        <p:nvSpPr>
          <p:cNvPr id="17"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2400" b="1" spc="0">
              <a:solidFill>
                <a:schemeClr val="tx2"/>
              </a:solidFill>
              <a:latin typeface="Segoe UI" charset="0"/>
              <a:ea typeface="Segoe UI" charset="0"/>
              <a:cs typeface="Segoe UI" charset="0"/>
            </a:endParaRPr>
          </a:p>
          <a:p>
            <a:r>
              <a:rPr lang="en-US" sz="2400" b="1" spc="0">
                <a:solidFill>
                  <a:schemeClr val="tx2"/>
                </a:solidFill>
                <a:latin typeface="Segoe UI" charset="0"/>
                <a:ea typeface="Segoe UI" charset="0"/>
                <a:cs typeface="Segoe UI" charset="0"/>
              </a:rPr>
              <a:t>COMPANY BACKGROUND</a:t>
            </a:r>
          </a:p>
          <a:p>
            <a:endParaRPr lang="en-US" sz="2400" b="1" spc="0">
              <a:solidFill>
                <a:schemeClr val="tx2"/>
              </a:solidFill>
              <a:latin typeface="Segoe UI" charset="0"/>
              <a:ea typeface="Segoe UI" charset="0"/>
              <a:cs typeface="Segoe UI" charset="0"/>
            </a:endParaRPr>
          </a:p>
        </p:txBody>
      </p:sp>
      <p:sp>
        <p:nvSpPr>
          <p:cNvPr id="11"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spc="0">
                <a:solidFill>
                  <a:schemeClr val="accent6">
                    <a:lumMod val="50000"/>
                  </a:schemeClr>
                </a:solidFill>
                <a:latin typeface="Segoe UI Semibold" charset="0"/>
                <a:ea typeface="Segoe UI Semibold" charset="0"/>
                <a:cs typeface="Segoe UI Semibold" charset="0"/>
              </a:rPr>
              <a:t>National Trust</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037" y="1237515"/>
            <a:ext cx="5373182" cy="4774347"/>
          </a:xfrm>
          <a:prstGeom prst="rect">
            <a:avLst/>
          </a:prstGeom>
        </p:spPr>
      </p:pic>
      <p:grpSp>
        <p:nvGrpSpPr>
          <p:cNvPr id="19" name="Group 18"/>
          <p:cNvGrpSpPr/>
          <p:nvPr/>
        </p:nvGrpSpPr>
        <p:grpSpPr>
          <a:xfrm>
            <a:off x="0" y="6545262"/>
            <a:ext cx="12436475" cy="449263"/>
            <a:chOff x="0" y="6545262"/>
            <a:chExt cx="12436475" cy="449263"/>
          </a:xfrm>
        </p:grpSpPr>
        <p:sp>
          <p:nvSpPr>
            <p:cNvPr id="20" name="Rectangle 19"/>
            <p:cNvSpPr/>
            <p:nvPr/>
          </p:nvSpPr>
          <p:spPr bwMode="auto">
            <a:xfrm>
              <a:off x="0" y="6545262"/>
              <a:ext cx="12436475" cy="449263"/>
            </a:xfrm>
            <a:prstGeom prst="rect">
              <a:avLst/>
            </a:prstGeom>
            <a:solidFill>
              <a:srgbClr val="6B36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4"/>
            <a:stretch>
              <a:fillRect/>
            </a:stretch>
          </p:blipFill>
          <p:spPr>
            <a:xfrm>
              <a:off x="11208426" y="6628198"/>
              <a:ext cx="283390" cy="283390"/>
            </a:xfrm>
            <a:prstGeom prst="rect">
              <a:avLst/>
            </a:prstGeom>
          </p:spPr>
        </p:pic>
        <p:pic>
          <p:nvPicPr>
            <p:cNvPr id="22" name="Picture 21"/>
            <p:cNvPicPr>
              <a:picLocks noChangeAspect="1"/>
            </p:cNvPicPr>
            <p:nvPr/>
          </p:nvPicPr>
          <p:blipFill>
            <a:blip r:embed="rId5"/>
            <a:stretch>
              <a:fillRect/>
            </a:stretch>
          </p:blipFill>
          <p:spPr>
            <a:xfrm>
              <a:off x="11552237" y="6655765"/>
              <a:ext cx="496211" cy="228257"/>
            </a:xfrm>
            <a:prstGeom prst="rect">
              <a:avLst/>
            </a:prstGeom>
          </p:spPr>
        </p:pic>
      </p:grpSp>
      <p:pic>
        <p:nvPicPr>
          <p:cNvPr id="10" name="Picture 9" descr="eBECS_CSC logo hor rgb.eps">
            <a:extLst>
              <a:ext uri="{FF2B5EF4-FFF2-40B4-BE49-F238E27FC236}">
                <a16:creationId xmlns:a16="http://schemas.microsoft.com/office/drawing/2014/main" id="{DB4174F3-EA57-40CD-85C6-972BFC3AB1FD}"/>
              </a:ext>
            </a:extLst>
          </p:cNvPr>
          <p:cNvPicPr>
            <a:picLocks noChangeAspect="1"/>
          </p:cNvPicPr>
          <p:nvPr/>
        </p:nvPicPr>
        <p:blipFill>
          <a:blip r:embed="rId6"/>
          <a:stretch>
            <a:fillRect/>
          </a:stretch>
        </p:blipFill>
        <p:spPr>
          <a:xfrm>
            <a:off x="7361237" y="477618"/>
            <a:ext cx="2959100" cy="317500"/>
          </a:xfrm>
          <a:prstGeom prst="rect">
            <a:avLst/>
          </a:prstGeom>
        </p:spPr>
      </p:pic>
    </p:spTree>
    <p:extLst>
      <p:ext uri="{BB962C8B-B14F-4D97-AF65-F5344CB8AC3E}">
        <p14:creationId xmlns:p14="http://schemas.microsoft.com/office/powerpoint/2010/main" val="1328948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6CC5312E-F437-4D25-96CF-8C8E7D3BFD02}"/>
              </a:ext>
            </a:extLst>
          </p:cNvPr>
          <p:cNvSpPr/>
          <p:nvPr/>
        </p:nvSpPr>
        <p:spPr bwMode="auto">
          <a:xfrm>
            <a:off x="5788509" y="1508622"/>
            <a:ext cx="4038994" cy="205721"/>
          </a:xfrm>
          <a:prstGeom prst="rect">
            <a:avLst/>
          </a:prstGeom>
          <a:solidFill>
            <a:srgbClr val="B0B0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 name="Rechteck 7">
            <a:extLst>
              <a:ext uri="{FF2B5EF4-FFF2-40B4-BE49-F238E27FC236}">
                <a16:creationId xmlns:a16="http://schemas.microsoft.com/office/drawing/2014/main" id="{DA2EE291-04AC-4085-A734-60F30F087F1D}"/>
              </a:ext>
            </a:extLst>
          </p:cNvPr>
          <p:cNvSpPr/>
          <p:nvPr/>
        </p:nvSpPr>
        <p:spPr bwMode="auto">
          <a:xfrm>
            <a:off x="5788509" y="2212646"/>
            <a:ext cx="4038994" cy="205721"/>
          </a:xfrm>
          <a:prstGeom prst="rect">
            <a:avLst/>
          </a:prstGeom>
          <a:solidFill>
            <a:srgbClr val="B0B0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Rechteck 8">
            <a:extLst>
              <a:ext uri="{FF2B5EF4-FFF2-40B4-BE49-F238E27FC236}">
                <a16:creationId xmlns:a16="http://schemas.microsoft.com/office/drawing/2014/main" id="{068B1C42-AF80-49AB-87E7-B2C47739CF33}"/>
              </a:ext>
            </a:extLst>
          </p:cNvPr>
          <p:cNvSpPr/>
          <p:nvPr/>
        </p:nvSpPr>
        <p:spPr bwMode="auto">
          <a:xfrm>
            <a:off x="5788509" y="2933575"/>
            <a:ext cx="4038994" cy="205721"/>
          </a:xfrm>
          <a:prstGeom prst="rect">
            <a:avLst/>
          </a:prstGeom>
          <a:solidFill>
            <a:srgbClr val="B0B0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0" name="Rechteck 9">
            <a:extLst>
              <a:ext uri="{FF2B5EF4-FFF2-40B4-BE49-F238E27FC236}">
                <a16:creationId xmlns:a16="http://schemas.microsoft.com/office/drawing/2014/main" id="{54BAE876-1893-46F3-802E-F3F89AC17C2B}"/>
              </a:ext>
            </a:extLst>
          </p:cNvPr>
          <p:cNvSpPr/>
          <p:nvPr/>
        </p:nvSpPr>
        <p:spPr bwMode="auto">
          <a:xfrm>
            <a:off x="5788509" y="3635744"/>
            <a:ext cx="4038994" cy="205721"/>
          </a:xfrm>
          <a:prstGeom prst="rect">
            <a:avLst/>
          </a:prstGeom>
          <a:solidFill>
            <a:srgbClr val="B0B0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 name="Rechteck 10">
            <a:extLst>
              <a:ext uri="{FF2B5EF4-FFF2-40B4-BE49-F238E27FC236}">
                <a16:creationId xmlns:a16="http://schemas.microsoft.com/office/drawing/2014/main" id="{5C861DE7-F09C-4B41-8CE9-EA4B5F2E613E}"/>
              </a:ext>
            </a:extLst>
          </p:cNvPr>
          <p:cNvSpPr/>
          <p:nvPr/>
        </p:nvSpPr>
        <p:spPr bwMode="auto">
          <a:xfrm>
            <a:off x="5788509" y="4350626"/>
            <a:ext cx="4038994" cy="205721"/>
          </a:xfrm>
          <a:prstGeom prst="rect">
            <a:avLst/>
          </a:prstGeom>
          <a:solidFill>
            <a:srgbClr val="B0B0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Rechteck 11">
            <a:extLst>
              <a:ext uri="{FF2B5EF4-FFF2-40B4-BE49-F238E27FC236}">
                <a16:creationId xmlns:a16="http://schemas.microsoft.com/office/drawing/2014/main" id="{9DF04FB8-C445-4224-BF65-E8BA349D7414}"/>
              </a:ext>
            </a:extLst>
          </p:cNvPr>
          <p:cNvSpPr/>
          <p:nvPr/>
        </p:nvSpPr>
        <p:spPr bwMode="auto">
          <a:xfrm>
            <a:off x="5788509" y="5067791"/>
            <a:ext cx="4038994" cy="205721"/>
          </a:xfrm>
          <a:prstGeom prst="rect">
            <a:avLst/>
          </a:prstGeom>
          <a:solidFill>
            <a:srgbClr val="B0B0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Rechteck 12">
            <a:extLst>
              <a:ext uri="{FF2B5EF4-FFF2-40B4-BE49-F238E27FC236}">
                <a16:creationId xmlns:a16="http://schemas.microsoft.com/office/drawing/2014/main" id="{648C54AA-79D2-485A-A325-E9DA6714A699}"/>
              </a:ext>
            </a:extLst>
          </p:cNvPr>
          <p:cNvSpPr/>
          <p:nvPr/>
        </p:nvSpPr>
        <p:spPr bwMode="auto">
          <a:xfrm>
            <a:off x="5788509" y="5779610"/>
            <a:ext cx="4038994" cy="205721"/>
          </a:xfrm>
          <a:prstGeom prst="rect">
            <a:avLst/>
          </a:prstGeom>
          <a:solidFill>
            <a:srgbClr val="B0B0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el 1">
            <a:extLst>
              <a:ext uri="{FF2B5EF4-FFF2-40B4-BE49-F238E27FC236}">
                <a16:creationId xmlns:a16="http://schemas.microsoft.com/office/drawing/2014/main" id="{CE2EFC9B-08E4-4DFA-849F-77ED7ED48313}"/>
              </a:ext>
            </a:extLst>
          </p:cNvPr>
          <p:cNvSpPr>
            <a:spLocks noGrp="1"/>
          </p:cNvSpPr>
          <p:nvPr>
            <p:ph type="title"/>
          </p:nvPr>
        </p:nvSpPr>
        <p:spPr/>
        <p:txBody>
          <a:bodyPr/>
          <a:lstStyle/>
          <a:p>
            <a:r>
              <a:rPr lang="de-DE" b="1"/>
              <a:t>Challenges</a:t>
            </a:r>
            <a:r>
              <a:rPr lang="de-DE"/>
              <a:t> using </a:t>
            </a:r>
            <a:r>
              <a:rPr lang="de-DE" b="1" u="sng"/>
              <a:t>traditional coding</a:t>
            </a:r>
            <a:endParaRPr lang="en-US" b="1" u="sng"/>
          </a:p>
        </p:txBody>
      </p:sp>
      <p:sp>
        <p:nvSpPr>
          <p:cNvPr id="3" name="Textfeld 2">
            <a:extLst>
              <a:ext uri="{FF2B5EF4-FFF2-40B4-BE49-F238E27FC236}">
                <a16:creationId xmlns:a16="http://schemas.microsoft.com/office/drawing/2014/main" id="{8F11318F-B772-4965-B63A-C4B3420AD74D}"/>
              </a:ext>
            </a:extLst>
          </p:cNvPr>
          <p:cNvSpPr txBox="1"/>
          <p:nvPr/>
        </p:nvSpPr>
        <p:spPr>
          <a:xfrm>
            <a:off x="5550313" y="6537795"/>
            <a:ext cx="6885280" cy="456730"/>
          </a:xfrm>
          <a:prstGeom prst="rect">
            <a:avLst/>
          </a:prstGeom>
          <a:noFill/>
        </p:spPr>
        <p:txBody>
          <a:bodyPr wrap="none" lIns="186521" tIns="149217" rIns="186521" bIns="149217" rtlCol="0">
            <a:spAutoFit/>
          </a:bodyPr>
          <a:lstStyle/>
          <a:p>
            <a:pPr>
              <a:lnSpc>
                <a:spcPct val="90000"/>
              </a:lnSpc>
              <a:spcAft>
                <a:spcPts val="612"/>
              </a:spcAft>
            </a:pPr>
            <a:r>
              <a:rPr lang="en-US" sz="1122">
                <a:gradFill>
                  <a:gsLst>
                    <a:gs pos="2917">
                      <a:schemeClr val="tx1"/>
                    </a:gs>
                    <a:gs pos="30000">
                      <a:schemeClr val="tx1"/>
                    </a:gs>
                  </a:gsLst>
                  <a:lin ang="5400000" scaled="0"/>
                </a:gradFill>
              </a:rPr>
              <a:t>Source: 209 North American enterprises implementing low code platforms - Forrester study, June 2017</a:t>
            </a:r>
          </a:p>
        </p:txBody>
      </p:sp>
      <p:graphicFrame>
        <p:nvGraphicFramePr>
          <p:cNvPr id="6" name="Diagramm 5">
            <a:extLst>
              <a:ext uri="{FF2B5EF4-FFF2-40B4-BE49-F238E27FC236}">
                <a16:creationId xmlns:a16="http://schemas.microsoft.com/office/drawing/2014/main" id="{0889E08D-F9F9-4C16-85EC-B153F133CE13}"/>
              </a:ext>
            </a:extLst>
          </p:cNvPr>
          <p:cNvGraphicFramePr/>
          <p:nvPr>
            <p:extLst>
              <p:ext uri="{D42A27DB-BD31-4B8C-83A1-F6EECF244321}">
                <p14:modId xmlns:p14="http://schemas.microsoft.com/office/powerpoint/2010/main" val="3344665222"/>
              </p:ext>
            </p:extLst>
          </p:nvPr>
        </p:nvGraphicFramePr>
        <p:xfrm>
          <a:off x="1189037" y="1112054"/>
          <a:ext cx="8966103" cy="55265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98158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437" y="-7938"/>
            <a:ext cx="11759425" cy="6560079"/>
          </a:xfrm>
          <a:prstGeom prst="rect">
            <a:avLst/>
          </a:prstGeom>
        </p:spPr>
      </p:pic>
      <p:grpSp>
        <p:nvGrpSpPr>
          <p:cNvPr id="13" name="Group 12"/>
          <p:cNvGrpSpPr/>
          <p:nvPr/>
        </p:nvGrpSpPr>
        <p:grpSpPr>
          <a:xfrm>
            <a:off x="-400344" y="-54292"/>
            <a:ext cx="17515181" cy="6675754"/>
            <a:chOff x="655637" y="-47557"/>
            <a:chExt cx="13752769" cy="6675754"/>
          </a:xfrm>
        </p:grpSpPr>
        <p:sp>
          <p:nvSpPr>
            <p:cNvPr id="17" name="Rectangle 16"/>
            <p:cNvSpPr/>
            <p:nvPr/>
          </p:nvSpPr>
          <p:spPr bwMode="auto">
            <a:xfrm>
              <a:off x="7148511" y="-47557"/>
              <a:ext cx="7259895" cy="6663706"/>
            </a:xfrm>
            <a:prstGeom prst="rect">
              <a:avLst/>
            </a:prstGeom>
            <a:gradFill flip="none" rotWithShape="1">
              <a:gsLst>
                <a:gs pos="69000">
                  <a:schemeClr val="bg1">
                    <a:alpha val="87000"/>
                  </a:schemeClr>
                </a:gs>
                <a:gs pos="0">
                  <a:schemeClr val="bg1">
                    <a:alpha val="0"/>
                  </a:schemeClr>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55637" y="-7940"/>
              <a:ext cx="6492874" cy="66361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 Placeholder 5"/>
          <p:cNvSpPr txBox="1">
            <a:spLocks/>
          </p:cNvSpPr>
          <p:nvPr/>
        </p:nvSpPr>
        <p:spPr bwMode="ltGray">
          <a:xfrm>
            <a:off x="996696" y="2121408"/>
            <a:ext cx="4572000" cy="3886200"/>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nSpc>
                <a:spcPts val="2800"/>
              </a:lnSpc>
              <a:spcBef>
                <a:spcPts val="0"/>
              </a:spcBef>
              <a:buNone/>
            </a:pPr>
            <a:r>
              <a:rPr lang="en-US" sz="1800">
                <a:solidFill>
                  <a:schemeClr val="accent6">
                    <a:lumMod val="25000"/>
                  </a:schemeClr>
                </a:solidFill>
                <a:latin typeface="Segoe UI" charset="0"/>
                <a:ea typeface="Segoe UI" charset="0"/>
                <a:cs typeface="Segoe UI" charset="0"/>
              </a:rPr>
              <a:t>Prior to PowerApps, National Trust used a web page to inspect heritage properties.  The site got limited usage use to usability issues. Most volunteers chose to take notes on paper and mail in the results. This made it difficult to collate the data and run business analytics over it.</a:t>
            </a:r>
          </a:p>
          <a:p>
            <a:pPr marL="228600" lvl="1" indent="0">
              <a:lnSpc>
                <a:spcPts val="2800"/>
              </a:lnSpc>
              <a:spcBef>
                <a:spcPts val="0"/>
              </a:spcBef>
              <a:buNone/>
            </a:pPr>
            <a:endParaRPr lang="en-US" sz="1800">
              <a:solidFill>
                <a:schemeClr val="accent6">
                  <a:lumMod val="25000"/>
                </a:schemeClr>
              </a:solidFill>
              <a:latin typeface="Segoe UI" charset="0"/>
              <a:ea typeface="Segoe UI" charset="0"/>
              <a:cs typeface="Segoe UI" charset="0"/>
            </a:endParaRPr>
          </a:p>
        </p:txBody>
      </p:sp>
      <p:sp>
        <p:nvSpPr>
          <p:cNvPr id="14"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spc="0">
                <a:solidFill>
                  <a:schemeClr val="tx2"/>
                </a:solidFill>
                <a:latin typeface="Segoe UI" charset="0"/>
                <a:ea typeface="Segoe UI" charset="0"/>
                <a:cs typeface="Segoe UI" charset="0"/>
              </a:rPr>
              <a:t>BEFORE POWERAPPS</a:t>
            </a:r>
          </a:p>
        </p:txBody>
      </p:sp>
      <p:sp>
        <p:nvSpPr>
          <p:cNvPr id="16"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spc="0">
                <a:solidFill>
                  <a:schemeClr val="accent6">
                    <a:lumMod val="50000"/>
                  </a:schemeClr>
                </a:solidFill>
                <a:latin typeface="Segoe UI Semibold" charset="0"/>
                <a:ea typeface="Segoe UI Semibold" charset="0"/>
                <a:cs typeface="Segoe UI Semibold" charset="0"/>
              </a:rPr>
              <a:t>National Trust</a:t>
            </a:r>
          </a:p>
        </p:txBody>
      </p:sp>
      <p:grpSp>
        <p:nvGrpSpPr>
          <p:cNvPr id="24" name="Group 23"/>
          <p:cNvGrpSpPr/>
          <p:nvPr/>
        </p:nvGrpSpPr>
        <p:grpSpPr>
          <a:xfrm>
            <a:off x="0" y="6545262"/>
            <a:ext cx="12436475" cy="449263"/>
            <a:chOff x="0" y="6545262"/>
            <a:chExt cx="12436475" cy="449263"/>
          </a:xfrm>
        </p:grpSpPr>
        <p:sp>
          <p:nvSpPr>
            <p:cNvPr id="25" name="Rectangle 24"/>
            <p:cNvSpPr/>
            <p:nvPr/>
          </p:nvSpPr>
          <p:spPr bwMode="auto">
            <a:xfrm>
              <a:off x="0" y="6545262"/>
              <a:ext cx="12436475" cy="449263"/>
            </a:xfrm>
            <a:prstGeom prst="rect">
              <a:avLst/>
            </a:prstGeom>
            <a:solidFill>
              <a:srgbClr val="6B36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a:blip r:embed="rId4"/>
            <a:stretch>
              <a:fillRect/>
            </a:stretch>
          </p:blipFill>
          <p:spPr>
            <a:xfrm>
              <a:off x="11208426" y="6628198"/>
              <a:ext cx="283390" cy="283390"/>
            </a:xfrm>
            <a:prstGeom prst="rect">
              <a:avLst/>
            </a:prstGeom>
          </p:spPr>
        </p:pic>
        <p:pic>
          <p:nvPicPr>
            <p:cNvPr id="27" name="Picture 26"/>
            <p:cNvPicPr>
              <a:picLocks noChangeAspect="1"/>
            </p:cNvPicPr>
            <p:nvPr/>
          </p:nvPicPr>
          <p:blipFill>
            <a:blip r:embed="rId5"/>
            <a:stretch>
              <a:fillRect/>
            </a:stretch>
          </p:blipFill>
          <p:spPr>
            <a:xfrm>
              <a:off x="11552237" y="6655765"/>
              <a:ext cx="496211" cy="228257"/>
            </a:xfrm>
            <a:prstGeom prst="rect">
              <a:avLst/>
            </a:prstGeom>
          </p:spPr>
        </p:pic>
      </p:grpSp>
    </p:spTree>
    <p:extLst>
      <p:ext uri="{BB962C8B-B14F-4D97-AF65-F5344CB8AC3E}">
        <p14:creationId xmlns:p14="http://schemas.microsoft.com/office/powerpoint/2010/main" val="294971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spc="0">
                <a:solidFill>
                  <a:schemeClr val="tx2"/>
                </a:solidFill>
                <a:latin typeface="Segoe UI" charset="0"/>
                <a:ea typeface="Segoe UI" charset="0"/>
                <a:cs typeface="Segoe UI" charset="0"/>
              </a:rPr>
              <a:t>AFTER POWERAPPS</a:t>
            </a:r>
          </a:p>
        </p:txBody>
      </p:sp>
      <p:sp>
        <p:nvSpPr>
          <p:cNvPr id="19" name="Text Placeholder 5"/>
          <p:cNvSpPr txBox="1">
            <a:spLocks/>
          </p:cNvSpPr>
          <p:nvPr/>
        </p:nvSpPr>
        <p:spPr bwMode="ltGray">
          <a:xfrm>
            <a:off x="996696" y="2121408"/>
            <a:ext cx="4459541" cy="3886200"/>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nSpc>
                <a:spcPts val="2800"/>
              </a:lnSpc>
              <a:spcBef>
                <a:spcPts val="0"/>
              </a:spcBef>
              <a:buNone/>
            </a:pPr>
            <a:r>
              <a:rPr lang="en-US" sz="1800">
                <a:solidFill>
                  <a:schemeClr val="accent6">
                    <a:lumMod val="25000"/>
                  </a:schemeClr>
                </a:solidFill>
                <a:latin typeface="Segoe UI" charset="0"/>
                <a:ea typeface="Segoe UI" charset="0"/>
                <a:cs typeface="Segoe UI" charset="0"/>
              </a:rPr>
              <a:t>National Trust partnered with </a:t>
            </a:r>
            <a:r>
              <a:rPr lang="en-US" sz="1800" err="1">
                <a:solidFill>
                  <a:schemeClr val="accent6">
                    <a:lumMod val="25000"/>
                  </a:schemeClr>
                </a:solidFill>
                <a:latin typeface="Segoe UI" charset="0"/>
                <a:ea typeface="Segoe UI" charset="0"/>
                <a:cs typeface="Segoe UI" charset="0"/>
              </a:rPr>
              <a:t>eBECS</a:t>
            </a:r>
            <a:r>
              <a:rPr lang="en-US" sz="1800">
                <a:solidFill>
                  <a:schemeClr val="accent6">
                    <a:lumMod val="25000"/>
                  </a:schemeClr>
                </a:solidFill>
                <a:latin typeface="Segoe UI" charset="0"/>
                <a:ea typeface="Segoe UI" charset="0"/>
                <a:cs typeface="Segoe UI" charset="0"/>
              </a:rPr>
              <a:t> to develop apps that help to improve their process. </a:t>
            </a:r>
          </a:p>
          <a:p>
            <a:pPr marL="228600" lvl="1" indent="0">
              <a:lnSpc>
                <a:spcPts val="2800"/>
              </a:lnSpc>
              <a:spcBef>
                <a:spcPts val="0"/>
              </a:spcBef>
              <a:buNone/>
            </a:pPr>
            <a:r>
              <a:rPr lang="en-US" sz="1800">
                <a:solidFill>
                  <a:schemeClr val="accent6">
                    <a:lumMod val="25000"/>
                  </a:schemeClr>
                </a:solidFill>
                <a:latin typeface="Segoe UI" charset="0"/>
                <a:ea typeface="Segoe UI" charset="0"/>
                <a:cs typeface="Segoe UI" charset="0"/>
              </a:rPr>
              <a:t>The creation of the Admin Portal allows conservationist to define templates which ensures consistency in inspections. </a:t>
            </a:r>
          </a:p>
          <a:p>
            <a:pPr marL="228600" lvl="1" indent="0">
              <a:lnSpc>
                <a:spcPts val="2800"/>
              </a:lnSpc>
              <a:spcBef>
                <a:spcPts val="0"/>
              </a:spcBef>
              <a:buNone/>
            </a:pPr>
            <a:r>
              <a:rPr lang="en-US" sz="1800">
                <a:solidFill>
                  <a:schemeClr val="accent6">
                    <a:lumMod val="25000"/>
                  </a:schemeClr>
                </a:solidFill>
                <a:latin typeface="Segoe UI" charset="0"/>
                <a:ea typeface="Segoe UI" charset="0"/>
                <a:cs typeface="Segoe UI" charset="0"/>
              </a:rPr>
              <a:t>The Inspection App allows volunteer inspectors to quickly submit inspection reports on-site using a tablet of their choice.</a:t>
            </a:r>
          </a:p>
        </p:txBody>
      </p:sp>
      <p:sp>
        <p:nvSpPr>
          <p:cNvPr id="20"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spc="0">
                <a:solidFill>
                  <a:schemeClr val="accent6">
                    <a:lumMod val="50000"/>
                  </a:schemeClr>
                </a:solidFill>
                <a:latin typeface="Segoe UI Semibold" charset="0"/>
                <a:ea typeface="Segoe UI Semibold" charset="0"/>
                <a:cs typeface="Segoe UI Semibold" charset="0"/>
              </a:rPr>
              <a:t>National Trust</a:t>
            </a:r>
          </a:p>
        </p:txBody>
      </p:sp>
      <p:grpSp>
        <p:nvGrpSpPr>
          <p:cNvPr id="29" name="Group 28"/>
          <p:cNvGrpSpPr/>
          <p:nvPr/>
        </p:nvGrpSpPr>
        <p:grpSpPr>
          <a:xfrm>
            <a:off x="0" y="6545262"/>
            <a:ext cx="12436475" cy="449263"/>
            <a:chOff x="0" y="6545262"/>
            <a:chExt cx="12436475" cy="449263"/>
          </a:xfrm>
        </p:grpSpPr>
        <p:sp>
          <p:nvSpPr>
            <p:cNvPr id="30" name="Rectangle 29"/>
            <p:cNvSpPr/>
            <p:nvPr/>
          </p:nvSpPr>
          <p:spPr bwMode="auto">
            <a:xfrm>
              <a:off x="0" y="6545262"/>
              <a:ext cx="12436475" cy="449263"/>
            </a:xfrm>
            <a:prstGeom prst="rect">
              <a:avLst/>
            </a:prstGeom>
            <a:solidFill>
              <a:srgbClr val="6B36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11208426" y="6628198"/>
              <a:ext cx="283390" cy="283390"/>
            </a:xfrm>
            <a:prstGeom prst="rect">
              <a:avLst/>
            </a:prstGeom>
          </p:spPr>
        </p:pic>
        <p:pic>
          <p:nvPicPr>
            <p:cNvPr id="32" name="Picture 31"/>
            <p:cNvPicPr>
              <a:picLocks noChangeAspect="1"/>
            </p:cNvPicPr>
            <p:nvPr/>
          </p:nvPicPr>
          <p:blipFill>
            <a:blip r:embed="rId4"/>
            <a:stretch>
              <a:fillRect/>
            </a:stretch>
          </p:blipFill>
          <p:spPr>
            <a:xfrm>
              <a:off x="11552237" y="6655765"/>
              <a:ext cx="496211" cy="228257"/>
            </a:xfrm>
            <a:prstGeom prst="rect">
              <a:avLst/>
            </a:prstGeom>
          </p:spPr>
        </p:pic>
      </p:gr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837" y="1012424"/>
            <a:ext cx="5869001" cy="3704038"/>
          </a:xfrm>
          <a:prstGeom prst="rect">
            <a:avLst/>
          </a:prstGeom>
        </p:spPr>
      </p:pic>
    </p:spTree>
    <p:extLst>
      <p:ext uri="{BB962C8B-B14F-4D97-AF65-F5344CB8AC3E}">
        <p14:creationId xmlns:p14="http://schemas.microsoft.com/office/powerpoint/2010/main" val="800539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spc="0">
                <a:solidFill>
                  <a:schemeClr val="tx2"/>
                </a:solidFill>
                <a:latin typeface="Segoe UI" charset="0"/>
                <a:ea typeface="Segoe UI" charset="0"/>
                <a:cs typeface="Segoe UI" charset="0"/>
              </a:rPr>
              <a:t>POWERAPPS SOLUTION</a:t>
            </a:r>
          </a:p>
        </p:txBody>
      </p:sp>
      <p:sp>
        <p:nvSpPr>
          <p:cNvPr id="16" name="Text Placeholder 5"/>
          <p:cNvSpPr txBox="1">
            <a:spLocks/>
          </p:cNvSpPr>
          <p:nvPr/>
        </p:nvSpPr>
        <p:spPr bwMode="ltGray">
          <a:xfrm>
            <a:off x="996695" y="2121408"/>
            <a:ext cx="10211731" cy="775904"/>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nSpc>
                <a:spcPts val="2800"/>
              </a:lnSpc>
              <a:spcBef>
                <a:spcPts val="0"/>
              </a:spcBef>
              <a:buNone/>
            </a:pPr>
            <a:r>
              <a:rPr lang="en-US" sz="1800">
                <a:solidFill>
                  <a:schemeClr val="accent6">
                    <a:lumMod val="25000"/>
                  </a:schemeClr>
                </a:solidFill>
                <a:latin typeface="Segoe UI" charset="0"/>
                <a:ea typeface="Segoe UI" charset="0"/>
                <a:cs typeface="Segoe UI" charset="0"/>
              </a:rPr>
              <a:t>Perform onsite inspections to add scores for various features of a property. Inspectors can also add and track follow up actions. An admin app is used to configure inspection templates per property. </a:t>
            </a:r>
          </a:p>
        </p:txBody>
      </p:sp>
      <p:sp>
        <p:nvSpPr>
          <p:cNvPr id="17"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spc="0">
                <a:solidFill>
                  <a:schemeClr val="accent6">
                    <a:lumMod val="50000"/>
                  </a:schemeClr>
                </a:solidFill>
                <a:latin typeface="Segoe UI Semibold" charset="0"/>
                <a:ea typeface="Segoe UI Semibold" charset="0"/>
                <a:cs typeface="Segoe UI Semibold" charset="0"/>
              </a:rPr>
              <a:t>National Trust</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837" y="3349999"/>
            <a:ext cx="3380661" cy="21336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344862"/>
            <a:ext cx="3380661" cy="2133600"/>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0837" y="3344862"/>
            <a:ext cx="3380662" cy="2133600"/>
          </a:xfrm>
          <a:prstGeom prst="rect">
            <a:avLst/>
          </a:prstGeom>
        </p:spPr>
      </p:pic>
      <p:grpSp>
        <p:nvGrpSpPr>
          <p:cNvPr id="32" name="Group 31"/>
          <p:cNvGrpSpPr/>
          <p:nvPr/>
        </p:nvGrpSpPr>
        <p:grpSpPr>
          <a:xfrm>
            <a:off x="0" y="6545262"/>
            <a:ext cx="12436475" cy="449263"/>
            <a:chOff x="0" y="6545262"/>
            <a:chExt cx="12436475" cy="449263"/>
          </a:xfrm>
        </p:grpSpPr>
        <p:sp>
          <p:nvSpPr>
            <p:cNvPr id="33" name="Rectangle 32"/>
            <p:cNvSpPr/>
            <p:nvPr/>
          </p:nvSpPr>
          <p:spPr bwMode="auto">
            <a:xfrm>
              <a:off x="0" y="6545262"/>
              <a:ext cx="12436475" cy="449263"/>
            </a:xfrm>
            <a:prstGeom prst="rect">
              <a:avLst/>
            </a:prstGeom>
            <a:solidFill>
              <a:srgbClr val="6B36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stretch>
              <a:fillRect/>
            </a:stretch>
          </p:blipFill>
          <p:spPr>
            <a:xfrm>
              <a:off x="11208426" y="6628198"/>
              <a:ext cx="283390" cy="283390"/>
            </a:xfrm>
            <a:prstGeom prst="rect">
              <a:avLst/>
            </a:prstGeom>
          </p:spPr>
        </p:pic>
        <p:pic>
          <p:nvPicPr>
            <p:cNvPr id="35" name="Picture 34"/>
            <p:cNvPicPr>
              <a:picLocks noChangeAspect="1"/>
            </p:cNvPicPr>
            <p:nvPr/>
          </p:nvPicPr>
          <p:blipFill>
            <a:blip r:embed="rId7"/>
            <a:stretch>
              <a:fillRect/>
            </a:stretch>
          </p:blipFill>
          <p:spPr>
            <a:xfrm>
              <a:off x="11552237" y="6655765"/>
              <a:ext cx="496211" cy="228257"/>
            </a:xfrm>
            <a:prstGeom prst="rect">
              <a:avLst/>
            </a:prstGeom>
          </p:spPr>
        </p:pic>
      </p:grpSp>
    </p:spTree>
    <p:extLst>
      <p:ext uri="{BB962C8B-B14F-4D97-AF65-F5344CB8AC3E}">
        <p14:creationId xmlns:p14="http://schemas.microsoft.com/office/powerpoint/2010/main" val="3512341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spc="0">
                <a:solidFill>
                  <a:schemeClr val="tx2"/>
                </a:solidFill>
                <a:latin typeface="Segoe UI" charset="0"/>
                <a:ea typeface="Segoe UI" charset="0"/>
                <a:cs typeface="Segoe UI" charset="0"/>
              </a:rPr>
              <a:t>POWER BI</a:t>
            </a:r>
            <a:r>
              <a:rPr lang="en-US" sz="2400" b="1">
                <a:solidFill>
                  <a:schemeClr val="tx2"/>
                </a:solidFill>
                <a:latin typeface="Segoe UI" charset="0"/>
                <a:ea typeface="Segoe UI" charset="0"/>
                <a:cs typeface="Segoe UI" charset="0"/>
              </a:rPr>
              <a:t> </a:t>
            </a:r>
            <a:endParaRPr lang="en-US" sz="2400" b="1" spc="0">
              <a:solidFill>
                <a:schemeClr val="tx2"/>
              </a:solidFill>
              <a:latin typeface="Segoe UI" charset="0"/>
              <a:ea typeface="Segoe UI" charset="0"/>
              <a:cs typeface="Segoe UI" charset="0"/>
            </a:endParaRPr>
          </a:p>
        </p:txBody>
      </p:sp>
      <p:sp>
        <p:nvSpPr>
          <p:cNvPr id="19" name="Text Placeholder 5"/>
          <p:cNvSpPr txBox="1">
            <a:spLocks/>
          </p:cNvSpPr>
          <p:nvPr/>
        </p:nvSpPr>
        <p:spPr bwMode="ltGray">
          <a:xfrm>
            <a:off x="996696" y="2121408"/>
            <a:ext cx="4459541" cy="3886200"/>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nSpc>
                <a:spcPts val="2800"/>
              </a:lnSpc>
              <a:spcBef>
                <a:spcPts val="0"/>
              </a:spcBef>
              <a:buNone/>
            </a:pPr>
            <a:r>
              <a:rPr lang="en-US" sz="1800" err="1">
                <a:solidFill>
                  <a:schemeClr val="accent6">
                    <a:lumMod val="25000"/>
                  </a:schemeClr>
                </a:solidFill>
                <a:latin typeface="Segoe UI" charset="0"/>
                <a:ea typeface="Segoe UI" charset="0"/>
                <a:cs typeface="Segoe UI" charset="0"/>
              </a:rPr>
              <a:t>PowerBI</a:t>
            </a:r>
            <a:r>
              <a:rPr lang="en-US" sz="1800">
                <a:solidFill>
                  <a:schemeClr val="accent6">
                    <a:lumMod val="25000"/>
                  </a:schemeClr>
                </a:solidFill>
                <a:latin typeface="Segoe UI" charset="0"/>
                <a:ea typeface="Segoe UI" charset="0"/>
                <a:cs typeface="Segoe UI" charset="0"/>
              </a:rPr>
              <a:t> dashboards are used to view aggregated inspection results and drill into individual properties. </a:t>
            </a:r>
          </a:p>
          <a:p>
            <a:pPr marL="228600" lvl="1" indent="0">
              <a:lnSpc>
                <a:spcPts val="2800"/>
              </a:lnSpc>
              <a:spcBef>
                <a:spcPts val="0"/>
              </a:spcBef>
              <a:buNone/>
            </a:pPr>
            <a:endParaRPr lang="en-US" sz="1800">
              <a:solidFill>
                <a:schemeClr val="accent6">
                  <a:lumMod val="25000"/>
                </a:schemeClr>
              </a:solidFill>
              <a:latin typeface="Segoe UI" charset="0"/>
              <a:ea typeface="Segoe UI" charset="0"/>
              <a:cs typeface="Segoe UI" charset="0"/>
            </a:endParaRPr>
          </a:p>
          <a:p>
            <a:pPr marL="228600" lvl="1" indent="0">
              <a:lnSpc>
                <a:spcPts val="2800"/>
              </a:lnSpc>
              <a:spcBef>
                <a:spcPts val="0"/>
              </a:spcBef>
              <a:buNone/>
            </a:pPr>
            <a:r>
              <a:rPr lang="en-US" sz="1800">
                <a:solidFill>
                  <a:schemeClr val="accent6">
                    <a:lumMod val="25000"/>
                  </a:schemeClr>
                </a:solidFill>
                <a:latin typeface="Segoe UI" charset="0"/>
                <a:ea typeface="Segoe UI" charset="0"/>
                <a:cs typeface="Segoe UI" charset="0"/>
              </a:rPr>
              <a:t>The dashboards help highlight which investments in improving the heritage properties, would provide the best return on investment.</a:t>
            </a:r>
          </a:p>
          <a:p>
            <a:pPr marL="228600" lvl="1" indent="0">
              <a:lnSpc>
                <a:spcPts val="2800"/>
              </a:lnSpc>
              <a:spcBef>
                <a:spcPts val="0"/>
              </a:spcBef>
              <a:buNone/>
            </a:pPr>
            <a:r>
              <a:rPr lang="en-US" sz="1800">
                <a:solidFill>
                  <a:schemeClr val="accent6">
                    <a:lumMod val="25000"/>
                  </a:schemeClr>
                </a:solidFill>
                <a:latin typeface="Segoe UI" charset="0"/>
                <a:ea typeface="Segoe UI" charset="0"/>
                <a:cs typeface="Segoe UI" charset="0"/>
              </a:rPr>
              <a:t> </a:t>
            </a:r>
          </a:p>
        </p:txBody>
      </p:sp>
      <p:sp>
        <p:nvSpPr>
          <p:cNvPr id="20"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spc="0">
                <a:solidFill>
                  <a:schemeClr val="accent6">
                    <a:lumMod val="50000"/>
                  </a:schemeClr>
                </a:solidFill>
                <a:latin typeface="Segoe UI Semibold" charset="0"/>
                <a:ea typeface="Segoe UI Semibold" charset="0"/>
                <a:cs typeface="Segoe UI Semibold" charset="0"/>
              </a:rPr>
              <a:t>National Trust</a:t>
            </a:r>
          </a:p>
        </p:txBody>
      </p:sp>
      <p:grpSp>
        <p:nvGrpSpPr>
          <p:cNvPr id="29" name="Group 28"/>
          <p:cNvGrpSpPr/>
          <p:nvPr/>
        </p:nvGrpSpPr>
        <p:grpSpPr>
          <a:xfrm>
            <a:off x="0" y="6545262"/>
            <a:ext cx="12436475" cy="449263"/>
            <a:chOff x="0" y="6545262"/>
            <a:chExt cx="12436475" cy="449263"/>
          </a:xfrm>
        </p:grpSpPr>
        <p:sp>
          <p:nvSpPr>
            <p:cNvPr id="30" name="Rectangle 29"/>
            <p:cNvSpPr/>
            <p:nvPr/>
          </p:nvSpPr>
          <p:spPr bwMode="auto">
            <a:xfrm>
              <a:off x="0" y="6545262"/>
              <a:ext cx="12436475" cy="449263"/>
            </a:xfrm>
            <a:prstGeom prst="rect">
              <a:avLst/>
            </a:prstGeom>
            <a:solidFill>
              <a:srgbClr val="6B36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p:nvPicPr>
          <p:blipFill>
            <a:blip r:embed="rId3"/>
            <a:stretch>
              <a:fillRect/>
            </a:stretch>
          </p:blipFill>
          <p:spPr>
            <a:xfrm>
              <a:off x="11208426" y="6628198"/>
              <a:ext cx="283390" cy="283390"/>
            </a:xfrm>
            <a:prstGeom prst="rect">
              <a:avLst/>
            </a:prstGeom>
          </p:spPr>
        </p:pic>
        <p:pic>
          <p:nvPicPr>
            <p:cNvPr id="32" name="Picture 31"/>
            <p:cNvPicPr>
              <a:picLocks noChangeAspect="1"/>
            </p:cNvPicPr>
            <p:nvPr/>
          </p:nvPicPr>
          <p:blipFill>
            <a:blip r:embed="rId4"/>
            <a:stretch>
              <a:fillRect/>
            </a:stretch>
          </p:blipFill>
          <p:spPr>
            <a:xfrm>
              <a:off x="11552237" y="6655765"/>
              <a:ext cx="496211" cy="228257"/>
            </a:xfrm>
            <a:prstGeom prst="rect">
              <a:avLst/>
            </a:prstGeom>
          </p:spPr>
        </p:pic>
      </p:grpSp>
      <p:pic>
        <p:nvPicPr>
          <p:cNvPr id="2" name="Picture 1" descr="PowerBI - dashboard.png">
            <a:extLst>
              <a:ext uri="{FF2B5EF4-FFF2-40B4-BE49-F238E27FC236}">
                <a16:creationId xmlns:a16="http://schemas.microsoft.com/office/drawing/2014/main" id="{7CE76F00-F3C3-4D9E-B17A-C4EA9236AC06}"/>
              </a:ext>
            </a:extLst>
          </p:cNvPr>
          <p:cNvPicPr>
            <a:picLocks noChangeAspect="1"/>
          </p:cNvPicPr>
          <p:nvPr/>
        </p:nvPicPr>
        <p:blipFill>
          <a:blip r:embed="rId5"/>
          <a:stretch>
            <a:fillRect/>
          </a:stretch>
        </p:blipFill>
        <p:spPr>
          <a:xfrm>
            <a:off x="6142037" y="1237515"/>
            <a:ext cx="5373181" cy="4774347"/>
          </a:xfrm>
          <a:prstGeom prst="rect">
            <a:avLst/>
          </a:prstGeom>
        </p:spPr>
      </p:pic>
    </p:spTree>
    <p:extLst>
      <p:ext uri="{BB962C8B-B14F-4D97-AF65-F5344CB8AC3E}">
        <p14:creationId xmlns:p14="http://schemas.microsoft.com/office/powerpoint/2010/main" val="1458787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481" y="2085496"/>
            <a:ext cx="6167230" cy="3280734"/>
          </a:xfrm>
          <a:prstGeom prst="rect">
            <a:avLst/>
          </a:prstGeom>
        </p:spPr>
      </p:pic>
      <p:sp>
        <p:nvSpPr>
          <p:cNvPr id="15" name="Text Placeholder 5"/>
          <p:cNvSpPr txBox="1">
            <a:spLocks/>
          </p:cNvSpPr>
          <p:nvPr/>
        </p:nvSpPr>
        <p:spPr bwMode="ltGray">
          <a:xfrm>
            <a:off x="996696" y="2121408"/>
            <a:ext cx="4572000" cy="3185194"/>
          </a:xfrm>
          <a:prstGeom prst="rect">
            <a:avLst/>
          </a:prstGeom>
          <a:noFill/>
        </p:spPr>
        <p:txBody>
          <a:bodyPr vert="horz" wrap="square" lIns="0" tIns="0" rIns="0" bIns="0" rtlCol="0" anchor="t"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nSpc>
                <a:spcPts val="2800"/>
              </a:lnSpc>
              <a:spcBef>
                <a:spcPts val="0"/>
              </a:spcBef>
              <a:buNone/>
            </a:pPr>
            <a:r>
              <a:rPr lang="en-US" sz="1800"/>
              <a:t>“PowerApps is simple to use, and integrates well with our existing Microsoft investments, making it very cost-effective. “</a:t>
            </a:r>
          </a:p>
          <a:p>
            <a:pPr marL="228600" lvl="1" indent="0">
              <a:lnSpc>
                <a:spcPts val="2800"/>
              </a:lnSpc>
              <a:spcBef>
                <a:spcPts val="0"/>
              </a:spcBef>
              <a:buNone/>
            </a:pPr>
            <a:endParaRPr lang="en-US" sz="1800">
              <a:solidFill>
                <a:schemeClr val="accent6">
                  <a:lumMod val="25000"/>
                </a:schemeClr>
              </a:solidFill>
              <a:latin typeface="Segoe UI" charset="0"/>
              <a:ea typeface="Segoe UI" charset="0"/>
              <a:cs typeface="Segoe UI" charset="0"/>
            </a:endParaRPr>
          </a:p>
          <a:p>
            <a:pPr marL="228600" lvl="1" indent="0">
              <a:lnSpc>
                <a:spcPts val="2800"/>
              </a:lnSpc>
              <a:spcBef>
                <a:spcPts val="0"/>
              </a:spcBef>
              <a:buNone/>
            </a:pPr>
            <a:r>
              <a:rPr lang="en-US" sz="1800"/>
              <a:t>“The insights gained by using the PowerApps solution goes to the heart of what we’re trying to achieve at National Trust. “</a:t>
            </a:r>
          </a:p>
        </p:txBody>
      </p:sp>
      <p:sp>
        <p:nvSpPr>
          <p:cNvPr id="9" name="Text Placeholder 5"/>
          <p:cNvSpPr txBox="1">
            <a:spLocks/>
          </p:cNvSpPr>
          <p:nvPr/>
        </p:nvSpPr>
        <p:spPr bwMode="ltGray">
          <a:xfrm>
            <a:off x="1054346" y="5085826"/>
            <a:ext cx="6454154" cy="754063"/>
          </a:xfrm>
          <a:prstGeom prst="rect">
            <a:avLst/>
          </a:prstGeom>
          <a:noFill/>
        </p:spPr>
        <p:txBody>
          <a:bodyPr vert="horz" wrap="square" lIns="146304" tIns="548640" rIns="146304" bIns="91440" rtlCol="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1" kern="1200" cap="none" spc="0" baseline="0">
                <a:gradFill>
                  <a:gsLst>
                    <a:gs pos="0">
                      <a:srgbClr val="FFFFFF"/>
                    </a:gs>
                    <a:gs pos="27000">
                      <a:srgbClr val="FFFFFF"/>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224">
              <a:lnSpc>
                <a:spcPct val="100000"/>
              </a:lnSpc>
              <a:spcBef>
                <a:spcPts val="600"/>
              </a:spcBef>
              <a:buSzTx/>
              <a:defRPr/>
            </a:pPr>
            <a:r>
              <a:rPr lang="en-GB" sz="1800">
                <a:solidFill>
                  <a:schemeClr val="accent6">
                    <a:lumMod val="25000"/>
                  </a:schemeClr>
                </a:solidFill>
                <a:ea typeface="Segoe UI" pitchFamily="34" charset="0"/>
                <a:cs typeface="Segoe UI" pitchFamily="34" charset="0"/>
              </a:rPr>
              <a:t> </a:t>
            </a:r>
          </a:p>
          <a:p>
            <a:pPr algn="l" defTabSz="914224">
              <a:lnSpc>
                <a:spcPct val="100000"/>
              </a:lnSpc>
              <a:spcBef>
                <a:spcPts val="600"/>
              </a:spcBef>
              <a:buSzTx/>
              <a:defRPr/>
            </a:pPr>
            <a:r>
              <a:rPr lang="en-GB" sz="1800">
                <a:solidFill>
                  <a:schemeClr val="accent6">
                    <a:lumMod val="25000"/>
                  </a:schemeClr>
                </a:solidFill>
                <a:latin typeface="Segoe UI Semibold" charset="0"/>
                <a:ea typeface="Segoe UI Semibold" charset="0"/>
                <a:cs typeface="Segoe UI Semibold" charset="0"/>
              </a:rPr>
              <a:t>Jon Townsend   </a:t>
            </a:r>
            <a:r>
              <a:rPr lang="en-GB" sz="1800" b="0">
                <a:solidFill>
                  <a:schemeClr val="accent6">
                    <a:lumMod val="25000"/>
                  </a:schemeClr>
                </a:solidFill>
                <a:latin typeface="Segoe UI" charset="0"/>
                <a:ea typeface="Segoe UI" charset="0"/>
                <a:cs typeface="Segoe UI" charset="0"/>
              </a:rPr>
              <a:t>|  Chief Information Officer, National Trust</a:t>
            </a:r>
          </a:p>
          <a:p>
            <a:pPr marL="685800" lvl="1" indent="-457200">
              <a:buFont typeface="Arial" charset="0"/>
              <a:buChar char="•"/>
            </a:pPr>
            <a:endParaRPr lang="en-US" sz="1800">
              <a:solidFill>
                <a:schemeClr val="accent6">
                  <a:lumMod val="25000"/>
                </a:schemeClr>
              </a:solidFill>
            </a:endParaRPr>
          </a:p>
          <a:p>
            <a:pPr lvl="2"/>
            <a:endParaRPr lang="en-US" sz="1800">
              <a:solidFill>
                <a:schemeClr val="accent6">
                  <a:lumMod val="25000"/>
                </a:schemeClr>
              </a:solidFill>
            </a:endParaRPr>
          </a:p>
        </p:txBody>
      </p:sp>
      <p:sp>
        <p:nvSpPr>
          <p:cNvPr id="18" name="Title 16"/>
          <p:cNvSpPr txBox="1">
            <a:spLocks/>
          </p:cNvSpPr>
          <p:nvPr/>
        </p:nvSpPr>
        <p:spPr>
          <a:xfrm>
            <a:off x="1226055" y="1135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spc="0">
                <a:solidFill>
                  <a:schemeClr val="tx2"/>
                </a:solidFill>
                <a:latin typeface="Segoe UI" charset="0"/>
                <a:ea typeface="Segoe UI" charset="0"/>
                <a:cs typeface="Segoe UI" charset="0"/>
              </a:rPr>
              <a:t>CUSTOMER QUOTES</a:t>
            </a:r>
          </a:p>
        </p:txBody>
      </p:sp>
      <p:sp>
        <p:nvSpPr>
          <p:cNvPr id="17" name="Title 16"/>
          <p:cNvSpPr txBox="1">
            <a:spLocks/>
          </p:cNvSpPr>
          <p:nvPr/>
        </p:nvSpPr>
        <p:spPr>
          <a:xfrm>
            <a:off x="1226054" y="1516062"/>
            <a:ext cx="3792327" cy="45305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spc="0">
                <a:solidFill>
                  <a:schemeClr val="accent6">
                    <a:lumMod val="50000"/>
                  </a:schemeClr>
                </a:solidFill>
                <a:latin typeface="Segoe UI Semibold" charset="0"/>
                <a:ea typeface="Segoe UI Semibold" charset="0"/>
                <a:cs typeface="Segoe UI Semibold" charset="0"/>
              </a:rPr>
              <a:t>National Trust</a:t>
            </a:r>
          </a:p>
        </p:txBody>
      </p:sp>
      <p:grpSp>
        <p:nvGrpSpPr>
          <p:cNvPr id="2" name="Group 1"/>
          <p:cNvGrpSpPr/>
          <p:nvPr/>
        </p:nvGrpSpPr>
        <p:grpSpPr>
          <a:xfrm>
            <a:off x="0" y="6545262"/>
            <a:ext cx="12436475" cy="449263"/>
            <a:chOff x="0" y="6545262"/>
            <a:chExt cx="12436475" cy="449263"/>
          </a:xfrm>
        </p:grpSpPr>
        <p:sp>
          <p:nvSpPr>
            <p:cNvPr id="21" name="Rectangle 20"/>
            <p:cNvSpPr/>
            <p:nvPr/>
          </p:nvSpPr>
          <p:spPr bwMode="auto">
            <a:xfrm>
              <a:off x="0" y="6545262"/>
              <a:ext cx="12436475" cy="449263"/>
            </a:xfrm>
            <a:prstGeom prst="rect">
              <a:avLst/>
            </a:prstGeom>
            <a:solidFill>
              <a:srgbClr val="6B36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stretch>
              <a:fillRect/>
            </a:stretch>
          </p:blipFill>
          <p:spPr>
            <a:xfrm>
              <a:off x="11208426" y="6628198"/>
              <a:ext cx="283390" cy="283390"/>
            </a:xfrm>
            <a:prstGeom prst="rect">
              <a:avLst/>
            </a:prstGeom>
          </p:spPr>
        </p:pic>
        <p:pic>
          <p:nvPicPr>
            <p:cNvPr id="24" name="Picture 23"/>
            <p:cNvPicPr>
              <a:picLocks noChangeAspect="1"/>
            </p:cNvPicPr>
            <p:nvPr/>
          </p:nvPicPr>
          <p:blipFill>
            <a:blip r:embed="rId5"/>
            <a:stretch>
              <a:fillRect/>
            </a:stretch>
          </p:blipFill>
          <p:spPr>
            <a:xfrm>
              <a:off x="11552237" y="6655765"/>
              <a:ext cx="496211" cy="228257"/>
            </a:xfrm>
            <a:prstGeom prst="rect">
              <a:avLst/>
            </a:prstGeom>
          </p:spPr>
        </p:pic>
      </p:grpSp>
    </p:spTree>
    <p:extLst>
      <p:ext uri="{BB962C8B-B14F-4D97-AF65-F5344CB8AC3E}">
        <p14:creationId xmlns:p14="http://schemas.microsoft.com/office/powerpoint/2010/main" val="2255704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FA3F-80C2-48B2-ABEA-5C0F1D424967}"/>
              </a:ext>
            </a:extLst>
          </p:cNvPr>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22C8-3067-4064-92D1-C583206E632F}"/>
              </a:ext>
            </a:extLst>
          </p:cNvPr>
          <p:cNvSpPr>
            <a:spLocks noGrp="1"/>
          </p:cNvSpPr>
          <p:nvPr>
            <p:ph type="title"/>
          </p:nvPr>
        </p:nvSpPr>
        <p:spPr/>
        <p:txBody>
          <a:bodyPr/>
          <a:lstStyle/>
          <a:p>
            <a:r>
              <a:rPr lang="en-US" dirty="0"/>
              <a:t>Resources to get started</a:t>
            </a:r>
          </a:p>
        </p:txBody>
      </p:sp>
      <p:sp>
        <p:nvSpPr>
          <p:cNvPr id="3" name="Text Placeholder 2">
            <a:extLst>
              <a:ext uri="{FF2B5EF4-FFF2-40B4-BE49-F238E27FC236}">
                <a16:creationId xmlns:a16="http://schemas.microsoft.com/office/drawing/2014/main" id="{D0424402-28EA-4ACB-B944-7660EB52610A}"/>
              </a:ext>
            </a:extLst>
          </p:cNvPr>
          <p:cNvSpPr>
            <a:spLocks noGrp="1"/>
          </p:cNvSpPr>
          <p:nvPr>
            <p:ph type="body" sz="quarter" idx="10"/>
          </p:nvPr>
        </p:nvSpPr>
        <p:spPr>
          <a:xfrm>
            <a:off x="274702" y="1211287"/>
            <a:ext cx="11888787" cy="5336846"/>
          </a:xfrm>
        </p:spPr>
        <p:txBody>
          <a:bodyPr/>
          <a:lstStyle/>
          <a:p>
            <a:pPr fontAlgn="base"/>
            <a:r>
              <a:rPr lang="en-US" u="sng" dirty="0">
                <a:hlinkClick r:id="rId3"/>
              </a:rPr>
              <a:t>2-minute introduction to PowerApps</a:t>
            </a:r>
            <a:r>
              <a:rPr lang="en-US" dirty="0"/>
              <a:t> </a:t>
            </a:r>
          </a:p>
          <a:p>
            <a:pPr fontAlgn="base"/>
            <a:r>
              <a:rPr lang="en-US" u="sng" dirty="0">
                <a:hlinkClick r:id="rId4"/>
              </a:rPr>
              <a:t>http://powerapps.com</a:t>
            </a:r>
            <a:r>
              <a:rPr lang="en-US" dirty="0"/>
              <a:t> and explore samples and templates </a:t>
            </a:r>
          </a:p>
          <a:p>
            <a:pPr fontAlgn="base"/>
            <a:r>
              <a:rPr lang="en-US" u="sng" dirty="0">
                <a:hlinkClick r:id="rId5"/>
              </a:rPr>
              <a:t>http://flow.microsoft.com</a:t>
            </a:r>
            <a:r>
              <a:rPr lang="en-US" dirty="0"/>
              <a:t> and explore templates </a:t>
            </a:r>
          </a:p>
          <a:p>
            <a:pPr fontAlgn="base"/>
            <a:r>
              <a:rPr lang="en-US" dirty="0"/>
              <a:t>Product overview and demos - </a:t>
            </a:r>
            <a:r>
              <a:rPr lang="en-US" u="sng" dirty="0">
                <a:hlinkClick r:id="rId6"/>
              </a:rPr>
              <a:t>1-hour video</a:t>
            </a:r>
            <a:r>
              <a:rPr lang="en-US" dirty="0"/>
              <a:t> </a:t>
            </a:r>
          </a:p>
          <a:p>
            <a:pPr fontAlgn="base"/>
            <a:r>
              <a:rPr lang="en-US" dirty="0"/>
              <a:t>Build a device ordering app and approval flow – </a:t>
            </a:r>
            <a:r>
              <a:rPr lang="en-US" u="sng" dirty="0">
                <a:hlinkClick r:id="rId7"/>
              </a:rPr>
              <a:t>step-by-step lab</a:t>
            </a:r>
            <a:r>
              <a:rPr lang="en-US" dirty="0"/>
              <a:t> (~3 hours) </a:t>
            </a:r>
          </a:p>
          <a:p>
            <a:pPr fontAlgn="base"/>
            <a:r>
              <a:rPr lang="en-US" dirty="0"/>
              <a:t>Explore guided learning modules (2-10 minutes each): </a:t>
            </a:r>
            <a:r>
              <a:rPr lang="en-US" u="sng" dirty="0">
                <a:hlinkClick r:id="rId8"/>
              </a:rPr>
              <a:t>PowerApps</a:t>
            </a:r>
            <a:r>
              <a:rPr lang="en-US" dirty="0"/>
              <a:t> | </a:t>
            </a:r>
            <a:r>
              <a:rPr lang="en-US" u="sng" dirty="0">
                <a:hlinkClick r:id="rId9"/>
              </a:rPr>
              <a:t>Flow</a:t>
            </a:r>
            <a:r>
              <a:rPr lang="en-US" dirty="0"/>
              <a:t> </a:t>
            </a:r>
          </a:p>
          <a:p>
            <a:pPr fontAlgn="base"/>
            <a:r>
              <a:rPr lang="en-US" dirty="0"/>
              <a:t>Browse documentation – </a:t>
            </a:r>
            <a:r>
              <a:rPr lang="en-US" u="sng" dirty="0">
                <a:hlinkClick r:id="rId10"/>
              </a:rPr>
              <a:t>PowerApps</a:t>
            </a:r>
            <a:r>
              <a:rPr lang="en-US" dirty="0"/>
              <a:t> | </a:t>
            </a:r>
            <a:r>
              <a:rPr lang="en-US" u="sng" dirty="0">
                <a:hlinkClick r:id="rId11"/>
              </a:rPr>
              <a:t>Flow</a:t>
            </a:r>
            <a:r>
              <a:rPr lang="en-US" dirty="0"/>
              <a:t> </a:t>
            </a:r>
          </a:p>
        </p:txBody>
      </p:sp>
    </p:spTree>
    <p:extLst>
      <p:ext uri="{BB962C8B-B14F-4D97-AF65-F5344CB8AC3E}">
        <p14:creationId xmlns:p14="http://schemas.microsoft.com/office/powerpoint/2010/main" val="8405309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748BE-EA8F-4600-8B2C-731DDFEA2A05}"/>
              </a:ext>
            </a:extLst>
          </p:cNvPr>
          <p:cNvSpPr>
            <a:spLocks noGrp="1"/>
          </p:cNvSpPr>
          <p:nvPr>
            <p:ph type="title"/>
          </p:nvPr>
        </p:nvSpPr>
        <p:spPr/>
        <p:txBody>
          <a:bodyPr/>
          <a:lstStyle/>
          <a:p>
            <a:r>
              <a:rPr lang="en-US" dirty="0"/>
              <a:t>Resources to learn more</a:t>
            </a:r>
          </a:p>
        </p:txBody>
      </p:sp>
      <p:sp>
        <p:nvSpPr>
          <p:cNvPr id="3" name="Text Placeholder 2">
            <a:extLst>
              <a:ext uri="{FF2B5EF4-FFF2-40B4-BE49-F238E27FC236}">
                <a16:creationId xmlns:a16="http://schemas.microsoft.com/office/drawing/2014/main" id="{87C85398-96D8-48C6-852E-EFE3DCE70DCF}"/>
              </a:ext>
            </a:extLst>
          </p:cNvPr>
          <p:cNvSpPr>
            <a:spLocks noGrp="1"/>
          </p:cNvSpPr>
          <p:nvPr>
            <p:ph type="body" sz="quarter" idx="10"/>
          </p:nvPr>
        </p:nvSpPr>
        <p:spPr>
          <a:xfrm>
            <a:off x="274702" y="1211287"/>
            <a:ext cx="11888787" cy="3120854"/>
          </a:xfrm>
        </p:spPr>
        <p:txBody>
          <a:bodyPr/>
          <a:lstStyle/>
          <a:p>
            <a:pPr fontAlgn="base"/>
            <a:r>
              <a:rPr lang="en-US" dirty="0"/>
              <a:t>See Microsoft Ignite 2017 </a:t>
            </a:r>
            <a:r>
              <a:rPr lang="en-US" u="sng" dirty="0">
                <a:hlinkClick r:id="rId3"/>
              </a:rPr>
              <a:t>on-demand sessions</a:t>
            </a:r>
            <a:r>
              <a:rPr lang="en-US" dirty="0"/>
              <a:t> </a:t>
            </a:r>
          </a:p>
          <a:p>
            <a:pPr fontAlgn="base"/>
            <a:r>
              <a:rPr lang="en-US" dirty="0"/>
              <a:t>Browse how-to videos in the </a:t>
            </a:r>
            <a:r>
              <a:rPr lang="en-US" u="sng" dirty="0">
                <a:hlinkClick r:id="rId4"/>
              </a:rPr>
              <a:t>PowerApps video gallery</a:t>
            </a:r>
            <a:r>
              <a:rPr lang="en-US" dirty="0"/>
              <a:t> </a:t>
            </a:r>
          </a:p>
          <a:p>
            <a:pPr fontAlgn="base"/>
            <a:r>
              <a:rPr lang="en-US" dirty="0"/>
              <a:t>Customer stories – </a:t>
            </a:r>
            <a:r>
              <a:rPr lang="en-US" u="sng" dirty="0">
                <a:hlinkClick r:id="rId5"/>
              </a:rPr>
              <a:t>video</a:t>
            </a:r>
            <a:r>
              <a:rPr lang="en-US" dirty="0"/>
              <a:t> | </a:t>
            </a:r>
            <a:r>
              <a:rPr lang="en-US" u="sng" dirty="0">
                <a:hlinkClick r:id="rId6"/>
              </a:rPr>
              <a:t>case studies</a:t>
            </a:r>
            <a:r>
              <a:rPr lang="en-US" dirty="0"/>
              <a:t> </a:t>
            </a:r>
          </a:p>
          <a:p>
            <a:pPr fontAlgn="base"/>
            <a:r>
              <a:rPr lang="en-US" dirty="0"/>
              <a:t>Deep dive into formulas – </a:t>
            </a:r>
            <a:r>
              <a:rPr lang="en-US" u="sng" dirty="0">
                <a:hlinkClick r:id="rId7"/>
              </a:rPr>
              <a:t>videos</a:t>
            </a:r>
            <a:r>
              <a:rPr lang="en-US" dirty="0"/>
              <a:t> | </a:t>
            </a:r>
            <a:r>
              <a:rPr lang="en-US" u="sng" dirty="0">
                <a:hlinkClick r:id="rId8"/>
              </a:rPr>
              <a:t>Formula reference</a:t>
            </a:r>
            <a:r>
              <a:rPr lang="en-US" dirty="0"/>
              <a:t> </a:t>
            </a:r>
          </a:p>
          <a:p>
            <a:pPr fontAlgn="base"/>
            <a:r>
              <a:rPr lang="en-US" dirty="0"/>
              <a:t>Get help from partners – </a:t>
            </a:r>
            <a:r>
              <a:rPr lang="en-US" dirty="0">
                <a:hlinkClick r:id="rId9"/>
              </a:rPr>
              <a:t>showcase</a:t>
            </a:r>
            <a:r>
              <a:rPr lang="en-US" dirty="0"/>
              <a:t> | </a:t>
            </a:r>
            <a:r>
              <a:rPr lang="en-US" dirty="0">
                <a:hlinkClick r:id="rId10"/>
              </a:rPr>
              <a:t>partner directory</a:t>
            </a:r>
            <a:r>
              <a:rPr lang="en-US" dirty="0"/>
              <a:t>  </a:t>
            </a:r>
          </a:p>
        </p:txBody>
      </p:sp>
    </p:spTree>
    <p:extLst>
      <p:ext uri="{BB962C8B-B14F-4D97-AF65-F5344CB8AC3E}">
        <p14:creationId xmlns:p14="http://schemas.microsoft.com/office/powerpoint/2010/main" val="54436984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54051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EB014-3EF7-441B-B2B4-5337D246CE37}"/>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3298092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EF79C6-C2FB-404C-BC07-6465A1536985}"/>
              </a:ext>
            </a:extLst>
          </p:cNvPr>
          <p:cNvSpPr>
            <a:spLocks noGrp="1"/>
          </p:cNvSpPr>
          <p:nvPr>
            <p:ph type="title"/>
          </p:nvPr>
        </p:nvSpPr>
        <p:spPr/>
        <p:txBody>
          <a:bodyPr/>
          <a:lstStyle/>
          <a:p>
            <a:r>
              <a:rPr lang="en-US" sz="4896" dirty="0"/>
              <a:t>Primary </a:t>
            </a:r>
            <a:r>
              <a:rPr lang="en-US" sz="4896" b="1" dirty="0"/>
              <a:t>Motivations</a:t>
            </a:r>
            <a:r>
              <a:rPr lang="en-US" sz="4896" dirty="0"/>
              <a:t> on Non-IT Developers</a:t>
            </a:r>
          </a:p>
        </p:txBody>
      </p:sp>
      <p:sp>
        <p:nvSpPr>
          <p:cNvPr id="3" name="Textfeld 2">
            <a:extLst>
              <a:ext uri="{FF2B5EF4-FFF2-40B4-BE49-F238E27FC236}">
                <a16:creationId xmlns:a16="http://schemas.microsoft.com/office/drawing/2014/main" id="{955F25A0-CABF-40EB-B20D-5AB815303B9A}"/>
              </a:ext>
            </a:extLst>
          </p:cNvPr>
          <p:cNvSpPr txBox="1"/>
          <p:nvPr/>
        </p:nvSpPr>
        <p:spPr>
          <a:xfrm>
            <a:off x="9235411" y="6537795"/>
            <a:ext cx="3200182" cy="456730"/>
          </a:xfrm>
          <a:prstGeom prst="rect">
            <a:avLst/>
          </a:prstGeom>
          <a:noFill/>
        </p:spPr>
        <p:txBody>
          <a:bodyPr wrap="none" lIns="186521" tIns="149217" rIns="186521" bIns="149217" rtlCol="0">
            <a:spAutoFit/>
          </a:bodyPr>
          <a:lstStyle/>
          <a:p>
            <a:pPr>
              <a:lnSpc>
                <a:spcPct val="90000"/>
              </a:lnSpc>
              <a:spcAft>
                <a:spcPts val="612"/>
              </a:spcAft>
            </a:pPr>
            <a:r>
              <a:rPr lang="en-US" sz="1122">
                <a:gradFill>
                  <a:gsLst>
                    <a:gs pos="2917">
                      <a:schemeClr val="tx1"/>
                    </a:gs>
                    <a:gs pos="30000">
                      <a:schemeClr val="tx1"/>
                    </a:gs>
                  </a:gsLst>
                  <a:lin ang="5400000" scaled="0"/>
                </a:gradFill>
              </a:rPr>
              <a:t>Source: </a:t>
            </a:r>
            <a:r>
              <a:rPr lang="en-US" sz="1122" err="1">
                <a:gradFill>
                  <a:gsLst>
                    <a:gs pos="2917">
                      <a:schemeClr val="tx1"/>
                    </a:gs>
                    <a:gs pos="30000">
                      <a:schemeClr val="tx1"/>
                    </a:gs>
                  </a:gsLst>
                  <a:lin ang="5400000" scaled="0"/>
                </a:gradFill>
              </a:rPr>
              <a:t>Unisphere</a:t>
            </a:r>
            <a:r>
              <a:rPr lang="en-US" sz="1122">
                <a:gradFill>
                  <a:gsLst>
                    <a:gs pos="2917">
                      <a:schemeClr val="tx1"/>
                    </a:gs>
                    <a:gs pos="30000">
                      <a:schemeClr val="tx1"/>
                    </a:gs>
                  </a:gsLst>
                  <a:lin ang="5400000" scaled="0"/>
                </a:gradFill>
              </a:rPr>
              <a:t> Research study, Nov. 2017</a:t>
            </a:r>
          </a:p>
        </p:txBody>
      </p:sp>
      <p:graphicFrame>
        <p:nvGraphicFramePr>
          <p:cNvPr id="7" name="Diagramm 6">
            <a:extLst>
              <a:ext uri="{FF2B5EF4-FFF2-40B4-BE49-F238E27FC236}">
                <a16:creationId xmlns:a16="http://schemas.microsoft.com/office/drawing/2014/main" id="{AF820FCC-10DB-4884-89E8-7929795913C5}"/>
              </a:ext>
            </a:extLst>
          </p:cNvPr>
          <p:cNvGraphicFramePr/>
          <p:nvPr>
            <p:extLst>
              <p:ext uri="{D42A27DB-BD31-4B8C-83A1-F6EECF244321}">
                <p14:modId xmlns:p14="http://schemas.microsoft.com/office/powerpoint/2010/main" val="2280742226"/>
              </p:ext>
            </p:extLst>
          </p:nvPr>
        </p:nvGraphicFramePr>
        <p:xfrm>
          <a:off x="1728941" y="960033"/>
          <a:ext cx="8386573" cy="543104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893686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DA01C1-99D6-4C4D-9E9B-7DD02141AF38}"/>
              </a:ext>
            </a:extLst>
          </p:cNvPr>
          <p:cNvSpPr>
            <a:spLocks noGrp="1"/>
          </p:cNvSpPr>
          <p:nvPr>
            <p:ph type="title"/>
          </p:nvPr>
        </p:nvSpPr>
        <p:spPr/>
        <p:txBody>
          <a:bodyPr/>
          <a:lstStyle/>
          <a:p>
            <a:r>
              <a:rPr lang="en-US" dirty="0"/>
              <a:t>Looking Ahead</a:t>
            </a:r>
          </a:p>
        </p:txBody>
      </p:sp>
      <p:sp>
        <p:nvSpPr>
          <p:cNvPr id="7" name="Text Placeholder 6">
            <a:extLst>
              <a:ext uri="{FF2B5EF4-FFF2-40B4-BE49-F238E27FC236}">
                <a16:creationId xmlns:a16="http://schemas.microsoft.com/office/drawing/2014/main" id="{3F6E2D53-C4CF-4283-BCF5-297E325778E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6043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499001" y="8130"/>
            <a:ext cx="4936593" cy="6993533"/>
          </a:xfrm>
          <a:prstGeom prst="rect">
            <a:avLst/>
          </a:prstGeom>
          <a:solidFill>
            <a:schemeClr val="tx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2AF825-4E77-4BD4-9736-72E04210C1F4}"/>
              </a:ext>
            </a:extLst>
          </p:cNvPr>
          <p:cNvSpPr/>
          <p:nvPr/>
        </p:nvSpPr>
        <p:spPr>
          <a:xfrm>
            <a:off x="7866088" y="2597391"/>
            <a:ext cx="3990150" cy="3721155"/>
          </a:xfrm>
          <a:prstGeom prst="rect">
            <a:avLst/>
          </a:prstGeom>
        </p:spPr>
        <p:txBody>
          <a:bodyPr wrap="square" tIns="146241" bIns="146241" anchor="t" anchorCtr="0">
            <a:noAutofit/>
          </a:bodyPr>
          <a:lstStyle/>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Server-side logic bound to entities, works across all apps</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Easily create validation and set </a:t>
            </a:r>
            <a:b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field defaults </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Update related entities with synchronous workflows</a:t>
            </a:r>
          </a:p>
        </p:txBody>
      </p:sp>
      <p:sp>
        <p:nvSpPr>
          <p:cNvPr id="18" name="Title 3">
            <a:extLst>
              <a:ext uri="{FF2B5EF4-FFF2-40B4-BE49-F238E27FC236}">
                <a16:creationId xmlns:a16="http://schemas.microsoft.com/office/drawing/2014/main" id="{7003B559-1DAA-4E42-A6B8-CE5433BFC123}"/>
              </a:ext>
            </a:extLst>
          </p:cNvPr>
          <p:cNvSpPr txBox="1">
            <a:spLocks/>
          </p:cNvSpPr>
          <p:nvPr/>
        </p:nvSpPr>
        <p:spPr>
          <a:xfrm>
            <a:off x="7866089" y="228231"/>
            <a:ext cx="4569504" cy="279779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4399" b="0" i="0" u="none" strike="noStrike" kern="1200" cap="none" spc="0" normalizeH="0" baseline="0" noProof="0" dirty="0">
                <a:ln>
                  <a:noFill/>
                </a:ln>
                <a:solidFill>
                  <a:srgbClr val="FF8C00"/>
                </a:solidFill>
                <a:effectLst/>
                <a:uLnTx/>
                <a:uFillTx/>
                <a:latin typeface="Segoe UI Light" charset="0"/>
                <a:ea typeface="Segoe UI Light" charset="0"/>
                <a:cs typeface="Segoe UI Light" charset="0"/>
              </a:rPr>
              <a:t>Looking ahead: </a:t>
            </a:r>
            <a:br>
              <a:rPr kumimoji="0" lang="en-US" sz="4399" b="0" i="0" u="none" strike="noStrike" kern="1200" cap="none" spc="0" normalizeH="0" baseline="0" noProof="0" dirty="0">
                <a:ln>
                  <a:noFill/>
                </a:ln>
                <a:solidFill>
                  <a:srgbClr val="FF0000"/>
                </a:solidFill>
                <a:effectLst/>
                <a:uLnTx/>
                <a:uFillTx/>
                <a:latin typeface="Segoe UI Light" charset="0"/>
                <a:ea typeface="Segoe UI Light" charset="0"/>
                <a:cs typeface="Segoe UI Light" charset="0"/>
              </a:rPr>
            </a:br>
            <a:r>
              <a:rPr kumimoji="0" lang="en-US" sz="35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Server-side logic support for PowerApps</a:t>
            </a:r>
          </a:p>
        </p:txBody>
      </p:sp>
      <p:grpSp>
        <p:nvGrpSpPr>
          <p:cNvPr id="5" name="Group 4"/>
          <p:cNvGrpSpPr/>
          <p:nvPr/>
        </p:nvGrpSpPr>
        <p:grpSpPr>
          <a:xfrm>
            <a:off x="357554" y="581526"/>
            <a:ext cx="5759903" cy="3839935"/>
            <a:chOff x="469597" y="-648018"/>
            <a:chExt cx="5760720" cy="3840480"/>
          </a:xfrm>
        </p:grpSpPr>
        <p:pic>
          <p:nvPicPr>
            <p:cNvPr id="13" name="Picture 12" descr="A screenshot of a social media post&#10;&#10;Description generated with very high confidence">
              <a:extLst>
                <a:ext uri="{FF2B5EF4-FFF2-40B4-BE49-F238E27FC236}">
                  <a16:creationId xmlns:a16="http://schemas.microsoft.com/office/drawing/2014/main" id="{0A675FA6-AEB8-4A32-86EE-1FF7919F85F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a:stretch/>
          </p:blipFill>
          <p:spPr>
            <a:xfrm>
              <a:off x="901115" y="-297252"/>
              <a:ext cx="4897684" cy="3300984"/>
            </a:xfrm>
            <a:prstGeom prst="rect">
              <a:avLst/>
            </a:prstGeom>
          </p:spPr>
        </p:pic>
        <p:pic>
          <p:nvPicPr>
            <p:cNvPr id="20" name="Picture 19"/>
            <p:cNvPicPr>
              <a:picLocks/>
            </p:cNvPicPr>
            <p:nvPr/>
          </p:nvPicPr>
          <p:blipFill>
            <a:blip r:embed="rId4" cstate="email">
              <a:extLst>
                <a:ext uri="{28A0092B-C50C-407E-A947-70E740481C1C}">
                  <a14:useLocalDpi xmlns:a14="http://schemas.microsoft.com/office/drawing/2010/main"/>
                </a:ext>
              </a:extLst>
            </a:blip>
            <a:stretch>
              <a:fillRect/>
            </a:stretch>
          </p:blipFill>
          <p:spPr>
            <a:xfrm>
              <a:off x="469597" y="-648018"/>
              <a:ext cx="5760720" cy="3840480"/>
            </a:xfrm>
            <a:prstGeom prst="rect">
              <a:avLst/>
            </a:prstGeom>
          </p:spPr>
        </p:pic>
      </p:grpSp>
      <p:grpSp>
        <p:nvGrpSpPr>
          <p:cNvPr id="6" name="Group 5"/>
          <p:cNvGrpSpPr/>
          <p:nvPr/>
        </p:nvGrpSpPr>
        <p:grpSpPr>
          <a:xfrm>
            <a:off x="1875453" y="2810039"/>
            <a:ext cx="5411279" cy="3546872"/>
            <a:chOff x="5735286" y="1550087"/>
            <a:chExt cx="5412046" cy="3547375"/>
          </a:xfrm>
        </p:grpSpPr>
        <p:pic>
          <p:nvPicPr>
            <p:cNvPr id="14" name="Picture 13" descr="A screenshot of a social media post&#10;&#10;Description generated with very high confidence">
              <a:extLst>
                <a:ext uri="{FF2B5EF4-FFF2-40B4-BE49-F238E27FC236}">
                  <a16:creationId xmlns:a16="http://schemas.microsoft.com/office/drawing/2014/main" id="{CA756A5E-6147-42D4-8586-51230407339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1700"/>
            <a:stretch/>
          </p:blipFill>
          <p:spPr>
            <a:xfrm>
              <a:off x="6101588" y="1844409"/>
              <a:ext cx="4700535" cy="2984867"/>
            </a:xfrm>
            <a:prstGeom prst="rect">
              <a:avLst/>
            </a:prstGeom>
          </p:spPr>
        </p:pic>
        <p:pic>
          <p:nvPicPr>
            <p:cNvPr id="15" name="Picture 14"/>
            <p:cNvPicPr>
              <a:picLocks/>
            </p:cNvPicPr>
            <p:nvPr/>
          </p:nvPicPr>
          <p:blipFill>
            <a:blip r:embed="rId6" cstate="email">
              <a:extLst>
                <a:ext uri="{28A0092B-C50C-407E-A947-70E740481C1C}">
                  <a14:useLocalDpi xmlns:a14="http://schemas.microsoft.com/office/drawing/2010/main"/>
                </a:ext>
              </a:extLst>
            </a:blip>
            <a:stretch>
              <a:fillRect/>
            </a:stretch>
          </p:blipFill>
          <p:spPr>
            <a:xfrm>
              <a:off x="5735286" y="1550087"/>
              <a:ext cx="5412046" cy="3547375"/>
            </a:xfrm>
            <a:prstGeom prst="rect">
              <a:avLst/>
            </a:prstGeom>
          </p:spPr>
        </p:pic>
      </p:grpSp>
    </p:spTree>
    <p:extLst>
      <p:ext uri="{BB962C8B-B14F-4D97-AF65-F5344CB8AC3E}">
        <p14:creationId xmlns:p14="http://schemas.microsoft.com/office/powerpoint/2010/main" val="191906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3.79117E-6 -2.75533E-6 L -3.79117E-6 0.25034 " pathEditMode="relative" rAng="0" ptsTypes="AA">
                                      <p:cBhvr>
                                        <p:cTn id="9" dur="750" spd="-100000" fill="hold"/>
                                        <p:tgtEl>
                                          <p:spTgt spid="17"/>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4.14348E-6 -3.49523E-7 L 4.14348E-6 0.25011 " pathEditMode="relative" rAng="0" ptsTypes="AA">
                                      <p:cBhvr>
                                        <p:cTn id="14" dur="750" spd="-100000" fill="hold"/>
                                        <p:tgtEl>
                                          <p:spTgt spid="18"/>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499001" y="8130"/>
            <a:ext cx="4936593" cy="6993533"/>
          </a:xfrm>
          <a:prstGeom prst="rect">
            <a:avLst/>
          </a:prstGeom>
          <a:solidFill>
            <a:schemeClr val="tx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2AF825-4E77-4BD4-9736-72E04210C1F4}"/>
              </a:ext>
            </a:extLst>
          </p:cNvPr>
          <p:cNvSpPr/>
          <p:nvPr/>
        </p:nvSpPr>
        <p:spPr>
          <a:xfrm>
            <a:off x="7866088" y="2308063"/>
            <a:ext cx="3990150" cy="3721155"/>
          </a:xfrm>
          <a:prstGeom prst="rect">
            <a:avLst/>
          </a:prstGeom>
        </p:spPr>
        <p:txBody>
          <a:bodyPr wrap="square" tIns="146241" bIns="146241" anchor="t" anchorCtr="0">
            <a:noAutofit/>
          </a:bodyPr>
          <a:lstStyle/>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A new style of app built from entities, forms and business processes</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Form design auto adapts to customizations &amp; extension </a:t>
            </a:r>
            <a:b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for logic as well as visuals</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Easily share forms, dashboards, flows, and more across multiple apps</a:t>
            </a:r>
          </a:p>
          <a:p>
            <a:pPr marL="0" marR="0" lvl="0" indent="0" algn="l" defTabSz="932037" rtl="0" eaLnBrk="1" fontAlgn="auto" latinLnBrk="0" hangingPunct="1">
              <a:lnSpc>
                <a:spcPct val="100000"/>
              </a:lnSpc>
              <a:spcBef>
                <a:spcPts val="0"/>
              </a:spcBef>
              <a:spcAft>
                <a:spcPts val="1800"/>
              </a:spcAft>
              <a:buClrTx/>
              <a:buSzTx/>
              <a:buFontTx/>
              <a:buNone/>
              <a:tabLst/>
              <a:defRPr/>
            </a:pPr>
            <a:endPar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endParaRPr>
          </a:p>
          <a:p>
            <a:pPr marL="0" marR="0" lvl="0" indent="0" algn="l" defTabSz="932037" rtl="0" eaLnBrk="1" fontAlgn="auto" latinLnBrk="0" hangingPunct="1">
              <a:lnSpc>
                <a:spcPct val="100000"/>
              </a:lnSpc>
              <a:spcBef>
                <a:spcPts val="0"/>
              </a:spcBef>
              <a:spcAft>
                <a:spcPts val="1800"/>
              </a:spcAft>
              <a:buClrTx/>
              <a:buSzTx/>
              <a:buFontTx/>
              <a:buNone/>
              <a:tabLst/>
              <a:defRPr/>
            </a:pPr>
            <a:endPar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endParaRPr>
          </a:p>
        </p:txBody>
      </p:sp>
      <p:sp>
        <p:nvSpPr>
          <p:cNvPr id="18" name="Title 3">
            <a:extLst>
              <a:ext uri="{FF2B5EF4-FFF2-40B4-BE49-F238E27FC236}">
                <a16:creationId xmlns:a16="http://schemas.microsoft.com/office/drawing/2014/main" id="{7003B559-1DAA-4E42-A6B8-CE5433BFC123}"/>
              </a:ext>
            </a:extLst>
          </p:cNvPr>
          <p:cNvSpPr txBox="1">
            <a:spLocks/>
          </p:cNvSpPr>
          <p:nvPr/>
        </p:nvSpPr>
        <p:spPr>
          <a:xfrm>
            <a:off x="7866089" y="228231"/>
            <a:ext cx="4569504" cy="279779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4399" b="0" i="0" u="none" strike="noStrike" kern="1200" cap="none" spc="0" normalizeH="0" baseline="0" noProof="0" dirty="0">
                <a:ln>
                  <a:noFill/>
                </a:ln>
                <a:solidFill>
                  <a:srgbClr val="FF8C00"/>
                </a:solidFill>
                <a:effectLst/>
                <a:uLnTx/>
                <a:uFillTx/>
                <a:latin typeface="Segoe UI Light" charset="0"/>
                <a:ea typeface="Segoe UI Light" charset="0"/>
                <a:cs typeface="Segoe UI Light" charset="0"/>
              </a:rPr>
              <a:t>Looking ahead: </a:t>
            </a:r>
            <a:br>
              <a:rPr kumimoji="0" lang="en-US" sz="4399" b="0" i="0" u="none" strike="noStrike" kern="1200" cap="none" spc="0" normalizeH="0" baseline="0" noProof="0" dirty="0">
                <a:ln>
                  <a:noFill/>
                </a:ln>
                <a:solidFill>
                  <a:srgbClr val="FF0000"/>
                </a:solidFill>
                <a:effectLst/>
                <a:uLnTx/>
                <a:uFillTx/>
                <a:latin typeface="Segoe UI Light" charset="0"/>
                <a:ea typeface="Segoe UI Light" charset="0"/>
                <a:cs typeface="Segoe UI Light" charset="0"/>
              </a:rPr>
            </a:br>
            <a:r>
              <a:rPr kumimoji="0" lang="en-US" sz="35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Model-driven apps coming to PowerApps</a:t>
            </a:r>
          </a:p>
        </p:txBody>
      </p:sp>
      <p:grpSp>
        <p:nvGrpSpPr>
          <p:cNvPr id="4" name="Group 3"/>
          <p:cNvGrpSpPr/>
          <p:nvPr/>
        </p:nvGrpSpPr>
        <p:grpSpPr>
          <a:xfrm>
            <a:off x="286892" y="1234512"/>
            <a:ext cx="7028565" cy="4540765"/>
            <a:chOff x="1341437" y="2307895"/>
            <a:chExt cx="5760720" cy="3721682"/>
          </a:xfrm>
        </p:grpSpPr>
        <p:pic>
          <p:nvPicPr>
            <p:cNvPr id="13" name="Picture 12">
              <a:extLst>
                <a:ext uri="{FF2B5EF4-FFF2-40B4-BE49-F238E27FC236}">
                  <a16:creationId xmlns:a16="http://schemas.microsoft.com/office/drawing/2014/main" id="{FD1CBB75-B50A-4E76-BCFC-7F981C23DE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63226" y="2659062"/>
              <a:ext cx="4912211" cy="2980515"/>
            </a:xfrm>
            <a:prstGeom prst="rect">
              <a:avLst/>
            </a:prstGeom>
            <a:solidFill>
              <a:schemeClr val="bg1"/>
            </a:solidFill>
            <a:ln>
              <a:noFill/>
            </a:ln>
          </p:spPr>
        </p:pic>
        <p:pic>
          <p:nvPicPr>
            <p:cNvPr id="20" name="Picture 19"/>
            <p:cNvPicPr>
              <a:picLocks/>
            </p:cNvPicPr>
            <p:nvPr/>
          </p:nvPicPr>
          <p:blipFill>
            <a:blip r:embed="rId4" cstate="email">
              <a:extLst>
                <a:ext uri="{28A0092B-C50C-407E-A947-70E740481C1C}">
                  <a14:useLocalDpi xmlns:a14="http://schemas.microsoft.com/office/drawing/2010/main"/>
                </a:ext>
              </a:extLst>
            </a:blip>
            <a:stretch>
              <a:fillRect/>
            </a:stretch>
          </p:blipFill>
          <p:spPr>
            <a:xfrm>
              <a:off x="1341437" y="2307895"/>
              <a:ext cx="5760720" cy="3721682"/>
            </a:xfrm>
            <a:prstGeom prst="rect">
              <a:avLst/>
            </a:prstGeom>
          </p:spPr>
        </p:pic>
      </p:grpSp>
    </p:spTree>
    <p:extLst>
      <p:ext uri="{BB962C8B-B14F-4D97-AF65-F5344CB8AC3E}">
        <p14:creationId xmlns:p14="http://schemas.microsoft.com/office/powerpoint/2010/main" val="554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3.79117E-6 4.55288E-6 L -3.79117E-6 0.25034 " pathEditMode="relative" rAng="0" ptsTypes="AA">
                                      <p:cBhvr>
                                        <p:cTn id="9" dur="750" spd="-100000" fill="hold"/>
                                        <p:tgtEl>
                                          <p:spTgt spid="17"/>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4.14348E-6 -3.49523E-7 L 4.14348E-6 0.25011 " pathEditMode="relative" rAng="0" ptsTypes="AA">
                                      <p:cBhvr>
                                        <p:cTn id="14" dur="750" spd="-100000" fill="hold"/>
                                        <p:tgtEl>
                                          <p:spTgt spid="18"/>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499001" y="8130"/>
            <a:ext cx="4936593" cy="6993533"/>
          </a:xfrm>
          <a:prstGeom prst="rect">
            <a:avLst/>
          </a:prstGeom>
          <a:solidFill>
            <a:schemeClr val="tx1">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2AF825-4E77-4BD4-9736-72E04210C1F4}"/>
              </a:ext>
            </a:extLst>
          </p:cNvPr>
          <p:cNvSpPr/>
          <p:nvPr/>
        </p:nvSpPr>
        <p:spPr>
          <a:xfrm>
            <a:off x="7866088" y="2401000"/>
            <a:ext cx="3990150" cy="3721155"/>
          </a:xfrm>
          <a:prstGeom prst="rect">
            <a:avLst/>
          </a:prstGeom>
        </p:spPr>
        <p:txBody>
          <a:bodyPr wrap="square" tIns="146241" bIns="146241" anchor="t" anchorCtr="0">
            <a:noAutofit/>
          </a:bodyPr>
          <a:lstStyle/>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Visual indicators that tell users where they are in the business process</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Reduce the need for training </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Configurable to support common line of business methodologies</a:t>
            </a:r>
          </a:p>
        </p:txBody>
      </p:sp>
      <p:sp>
        <p:nvSpPr>
          <p:cNvPr id="18" name="Title 3">
            <a:extLst>
              <a:ext uri="{FF2B5EF4-FFF2-40B4-BE49-F238E27FC236}">
                <a16:creationId xmlns:a16="http://schemas.microsoft.com/office/drawing/2014/main" id="{7003B559-1DAA-4E42-A6B8-CE5433BFC123}"/>
              </a:ext>
            </a:extLst>
          </p:cNvPr>
          <p:cNvSpPr txBox="1">
            <a:spLocks/>
          </p:cNvSpPr>
          <p:nvPr/>
        </p:nvSpPr>
        <p:spPr>
          <a:xfrm>
            <a:off x="7866089" y="228231"/>
            <a:ext cx="4569504" cy="279779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4399" b="0" i="0" u="none" strike="noStrike" kern="1200" cap="none" spc="0" normalizeH="0" baseline="0" noProof="0" dirty="0">
                <a:ln>
                  <a:noFill/>
                </a:ln>
                <a:solidFill>
                  <a:srgbClr val="FF8C00"/>
                </a:solidFill>
                <a:effectLst/>
                <a:uLnTx/>
                <a:uFillTx/>
                <a:latin typeface="Segoe UI Light" charset="0"/>
                <a:ea typeface="Segoe UI Light" charset="0"/>
                <a:cs typeface="Segoe UI Light" charset="0"/>
              </a:rPr>
              <a:t>Looking ahead: </a:t>
            </a:r>
            <a:br>
              <a:rPr kumimoji="0" lang="en-US" sz="4399" b="0" i="0" u="none" strike="noStrike" kern="1200" cap="none" spc="0" normalizeH="0" baseline="0" noProof="0" dirty="0">
                <a:ln>
                  <a:noFill/>
                </a:ln>
                <a:solidFill>
                  <a:srgbClr val="FF0000"/>
                </a:solidFill>
                <a:effectLst/>
                <a:uLnTx/>
                <a:uFillTx/>
                <a:latin typeface="Segoe UI Light" charset="0"/>
                <a:ea typeface="Segoe UI Light" charset="0"/>
                <a:cs typeface="Segoe UI Light" charset="0"/>
              </a:rPr>
            </a:br>
            <a:r>
              <a:rPr kumimoji="0" lang="en-US" sz="35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Business Process Flow support in PowerApps </a:t>
            </a:r>
          </a:p>
        </p:txBody>
      </p:sp>
      <p:pic>
        <p:nvPicPr>
          <p:cNvPr id="19" name="Picture 18"/>
          <p:cNvPicPr>
            <a:picLocks/>
          </p:cNvPicPr>
          <p:nvPr/>
        </p:nvPicPr>
        <p:blipFill>
          <a:blip r:embed="rId3" cstate="email">
            <a:extLst>
              <a:ext uri="{28A0092B-C50C-407E-A947-70E740481C1C}">
                <a14:useLocalDpi xmlns:a14="http://schemas.microsoft.com/office/drawing/2010/main"/>
              </a:ext>
            </a:extLst>
          </a:blip>
          <a:stretch>
            <a:fillRect/>
          </a:stretch>
        </p:blipFill>
        <p:spPr>
          <a:xfrm>
            <a:off x="286892" y="1234512"/>
            <a:ext cx="7028565" cy="4540765"/>
          </a:xfrm>
          <a:prstGeom prst="rect">
            <a:avLst/>
          </a:prstGeom>
        </p:spPr>
      </p:pic>
      <p:sp>
        <p:nvSpPr>
          <p:cNvPr id="21" name="TextBox 20">
            <a:extLst>
              <a:ext uri="{FF2B5EF4-FFF2-40B4-BE49-F238E27FC236}">
                <a16:creationId xmlns:a16="http://schemas.microsoft.com/office/drawing/2014/main" id="{35DBF8C4-C7BE-4D07-ABFD-22968AB27A76}"/>
              </a:ext>
            </a:extLst>
          </p:cNvPr>
          <p:cNvSpPr txBox="1"/>
          <p:nvPr/>
        </p:nvSpPr>
        <p:spPr>
          <a:xfrm>
            <a:off x="2277608" y="3018236"/>
            <a:ext cx="3047136" cy="973318"/>
          </a:xfrm>
          <a:prstGeom prst="rect">
            <a:avLst/>
          </a:prstGeom>
          <a:noFill/>
        </p:spPr>
        <p:txBody>
          <a:bodyPr wrap="square" lIns="182828" tIns="146262" rIns="182828" bIns="146262" rtlCol="0">
            <a:sp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Pic of process flow explorer - Cathy</a:t>
            </a:r>
          </a:p>
        </p:txBody>
      </p:sp>
      <p:pic>
        <p:nvPicPr>
          <p:cNvPr id="3" name="Picture 2">
            <a:extLst>
              <a:ext uri="{FF2B5EF4-FFF2-40B4-BE49-F238E27FC236}">
                <a16:creationId xmlns:a16="http://schemas.microsoft.com/office/drawing/2014/main" id="{46E52A0A-D766-4AA0-8A37-8C41A72E7F6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1961" y="1655076"/>
            <a:ext cx="6081477" cy="3709619"/>
          </a:xfrm>
          <a:prstGeom prst="rect">
            <a:avLst/>
          </a:prstGeom>
        </p:spPr>
      </p:pic>
    </p:spTree>
    <p:extLst>
      <p:ext uri="{BB962C8B-B14F-4D97-AF65-F5344CB8AC3E}">
        <p14:creationId xmlns:p14="http://schemas.microsoft.com/office/powerpoint/2010/main" val="80194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3.79117E-6 6.85429E-7 L -3.79117E-6 0.25034 " pathEditMode="relative" rAng="0" ptsTypes="AA">
                                      <p:cBhvr>
                                        <p:cTn id="9" dur="750" spd="-100000" fill="hold"/>
                                        <p:tgtEl>
                                          <p:spTgt spid="17"/>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4.14348E-6 -3.49523E-7 L 4.14348E-6 0.25011 " pathEditMode="relative" rAng="0" ptsTypes="AA">
                                      <p:cBhvr>
                                        <p:cTn id="14" dur="750" spd="-100000" fill="hold"/>
                                        <p:tgtEl>
                                          <p:spTgt spid="18"/>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080" y="91440"/>
            <a:ext cx="11522647" cy="417379"/>
          </a:xfrm>
        </p:spPr>
        <p:txBody>
          <a:bodyPr>
            <a:normAutofit fontScale="90000"/>
          </a:bodyPr>
          <a:lstStyle/>
          <a:p>
            <a:r>
              <a:rPr lang="en-US" dirty="0"/>
              <a:t>PowerApps roadmap - highlights</a:t>
            </a:r>
          </a:p>
        </p:txBody>
      </p:sp>
      <p:grpSp>
        <p:nvGrpSpPr>
          <p:cNvPr id="3" name="Group 2"/>
          <p:cNvGrpSpPr/>
          <p:nvPr/>
        </p:nvGrpSpPr>
        <p:grpSpPr>
          <a:xfrm>
            <a:off x="525953" y="1338285"/>
            <a:ext cx="5269520" cy="723249"/>
            <a:chOff x="487780" y="1560582"/>
            <a:chExt cx="5273258" cy="723764"/>
          </a:xfrm>
        </p:grpSpPr>
        <p:sp>
          <p:nvSpPr>
            <p:cNvPr id="114" name="Oval 113"/>
            <p:cNvSpPr/>
            <p:nvPr/>
          </p:nvSpPr>
          <p:spPr bwMode="auto">
            <a:xfrm>
              <a:off x="487780" y="1570382"/>
              <a:ext cx="677668" cy="677668"/>
            </a:xfrm>
            <a:prstGeom prst="ellipse">
              <a:avLst/>
            </a:prstGeom>
            <a:solidFill>
              <a:srgbClr val="2172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p:cNvSpPr txBox="1"/>
            <p:nvPr/>
          </p:nvSpPr>
          <p:spPr>
            <a:xfrm>
              <a:off x="1189037" y="1560582"/>
              <a:ext cx="4572001" cy="723764"/>
            </a:xfrm>
            <a:prstGeom prst="rect">
              <a:avLst/>
            </a:prstGeom>
            <a:noFill/>
          </p:spPr>
          <p:txBody>
            <a:bodyPr wrap="square" lIns="186286" tIns="186286" rIns="186286" bIns="186286" rtlCol="0" anchor="ctr">
              <a:noAutofit/>
            </a:bodyPr>
            <a:lstStyle/>
            <a:p>
              <a:pPr marL="0" marR="0" lvl="0" indent="0" algn="l" defTabSz="931668"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2172B9"/>
                  </a:solidFill>
                  <a:effectLst/>
                  <a:uLnTx/>
                  <a:uFillTx/>
                  <a:latin typeface="Segoe UI Semibold" panose="020B0702040204020203" pitchFamily="34" charset="0"/>
                  <a:ea typeface="+mn-ea"/>
                  <a:cs typeface="Segoe UI Semibold" panose="020B0702040204020203" pitchFamily="34" charset="0"/>
                </a:rPr>
                <a:t>H2 Calendar 2017</a:t>
              </a:r>
            </a:p>
          </p:txBody>
        </p:sp>
        <p:grpSp>
          <p:nvGrpSpPr>
            <p:cNvPr id="34" name="Group 16"/>
            <p:cNvGrpSpPr>
              <a:grpSpLocks noChangeAspect="1"/>
            </p:cNvGrpSpPr>
            <p:nvPr/>
          </p:nvGrpSpPr>
          <p:grpSpPr bwMode="auto">
            <a:xfrm>
              <a:off x="641687" y="1727996"/>
              <a:ext cx="367437" cy="367437"/>
              <a:chOff x="3802" y="2088"/>
              <a:chExt cx="230" cy="230"/>
            </a:xfrm>
          </p:grpSpPr>
          <p:sp>
            <p:nvSpPr>
              <p:cNvPr id="35" name="Rectangle 17"/>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Line 18"/>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Line 19"/>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Line 20"/>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Line 21"/>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Line 22"/>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Line 23"/>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Line 24"/>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Line 25"/>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 name="Group 4"/>
          <p:cNvGrpSpPr/>
          <p:nvPr/>
        </p:nvGrpSpPr>
        <p:grpSpPr>
          <a:xfrm>
            <a:off x="6933473" y="1328633"/>
            <a:ext cx="5064321" cy="723249"/>
            <a:chOff x="6473607" y="1560582"/>
            <a:chExt cx="5067911" cy="723764"/>
          </a:xfrm>
        </p:grpSpPr>
        <p:sp>
          <p:nvSpPr>
            <p:cNvPr id="115" name="Oval 114"/>
            <p:cNvSpPr/>
            <p:nvPr/>
          </p:nvSpPr>
          <p:spPr bwMode="auto">
            <a:xfrm>
              <a:off x="6473607" y="1570382"/>
              <a:ext cx="677668" cy="677668"/>
            </a:xfrm>
            <a:prstGeom prst="ellipse">
              <a:avLst/>
            </a:prstGeom>
            <a:solidFill>
              <a:srgbClr val="2172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p:cNvSpPr txBox="1"/>
            <p:nvPr/>
          </p:nvSpPr>
          <p:spPr>
            <a:xfrm>
              <a:off x="7174864" y="1560582"/>
              <a:ext cx="4366654" cy="723764"/>
            </a:xfrm>
            <a:prstGeom prst="rect">
              <a:avLst/>
            </a:prstGeom>
            <a:noFill/>
          </p:spPr>
          <p:txBody>
            <a:bodyPr wrap="square" lIns="186286" tIns="186286" rIns="186286" bIns="186286" rtlCol="0" anchor="ctr">
              <a:noAutofit/>
            </a:bodyPr>
            <a:lstStyle/>
            <a:p>
              <a:pPr marL="0" marR="0" lvl="0" indent="0" algn="l" defTabSz="931668"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dirty="0">
                  <a:ln>
                    <a:noFill/>
                  </a:ln>
                  <a:solidFill>
                    <a:srgbClr val="2172B9"/>
                  </a:solidFill>
                  <a:effectLst/>
                  <a:uLnTx/>
                  <a:uFillTx/>
                  <a:latin typeface="Segoe UI Semibold" panose="020B0702040204020203" pitchFamily="34" charset="0"/>
                  <a:ea typeface="+mn-ea"/>
                  <a:cs typeface="Segoe UI Semibold" panose="020B0702040204020203" pitchFamily="34" charset="0"/>
                </a:rPr>
                <a:t>Calendar 2018</a:t>
              </a:r>
            </a:p>
          </p:txBody>
        </p:sp>
        <p:grpSp>
          <p:nvGrpSpPr>
            <p:cNvPr id="44" name="Group 16"/>
            <p:cNvGrpSpPr>
              <a:grpSpLocks noChangeAspect="1"/>
            </p:cNvGrpSpPr>
            <p:nvPr/>
          </p:nvGrpSpPr>
          <p:grpSpPr bwMode="auto">
            <a:xfrm>
              <a:off x="6629931" y="1737438"/>
              <a:ext cx="367437" cy="367437"/>
              <a:chOff x="3802" y="2088"/>
              <a:chExt cx="230" cy="230"/>
            </a:xfrm>
          </p:grpSpPr>
          <p:sp>
            <p:nvSpPr>
              <p:cNvPr id="45" name="Rectangle 17"/>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Line 18"/>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Line 19"/>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Line 20"/>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Line 21"/>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Line 22"/>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Line 23"/>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Line 24"/>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Line 25"/>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50" tIns="45676" rIns="91350" bIns="45676"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64" name="TextBox 63"/>
          <p:cNvSpPr txBox="1"/>
          <p:nvPr/>
        </p:nvSpPr>
        <p:spPr>
          <a:xfrm>
            <a:off x="525951" y="2025265"/>
            <a:ext cx="6563735" cy="4672397"/>
          </a:xfrm>
          <a:prstGeom prst="rect">
            <a:avLst/>
          </a:prstGeom>
          <a:noFill/>
        </p:spPr>
        <p:txBody>
          <a:bodyPr wrap="square" lIns="186286" tIns="186286" rIns="186286" bIns="186286" rtlCol="0" anchor="t">
            <a:noAutofit/>
          </a:bodyPr>
          <a:lstStyle>
            <a:defPPr>
              <a:defRPr lang="en-US"/>
            </a:defPPr>
            <a:lvl1pPr defTabSz="932026">
              <a:lnSpc>
                <a:spcPct val="90000"/>
              </a:lnSpc>
              <a:buSzPct val="90000"/>
              <a:defRPr sz="2000" kern="0">
                <a:gradFill>
                  <a:gsLst>
                    <a:gs pos="1250">
                      <a:schemeClr val="accent5"/>
                    </a:gs>
                    <a:gs pos="99000">
                      <a:schemeClr val="accent5"/>
                    </a:gs>
                  </a:gsLst>
                  <a:lin ang="5400000" scaled="0"/>
                </a:gradFill>
                <a:latin typeface="+mj-lt"/>
                <a:cs typeface="Segoe UI Semilight" panose="020B0402040204020203" pitchFamily="34" charset="0"/>
              </a:defRPr>
            </a:lvl1pPr>
          </a:lstStyle>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Semilight" panose="020B0402040204020203" pitchFamily="34" charset="0"/>
              </a:rPr>
              <a:t>Create and use embedded PowerApps as custom list forms in SharePoint Online</a:t>
            </a:r>
            <a:endPar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Light"/>
            </a:endParaRPr>
          </a:p>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Semilight" panose="020B0402040204020203" pitchFamily="34" charset="0"/>
              </a:rPr>
              <a:t>Utilize attachments, multi-select fields, and images in your SharePoint Online driven PowerApps</a:t>
            </a:r>
          </a:p>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Light"/>
              </a:rPr>
              <a:t>Easily embed PowerApps in SharePoint Online pages with web parts and within Power BI reports</a:t>
            </a:r>
          </a:p>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Semilight" panose="020B0402040204020203" pitchFamily="34" charset="0"/>
              </a:rPr>
              <a:t>Use the Rules explorer for easier expression authoring</a:t>
            </a:r>
            <a:endPar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Light"/>
            </a:endParaRPr>
          </a:p>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Semilight" panose="020B0402040204020203" pitchFamily="34" charset="0"/>
              </a:rPr>
              <a:t>Tenant-wide admin resource management, app usage analytics, and package export/import across environments</a:t>
            </a:r>
          </a:p>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Semilight" panose="020B0402040204020203" pitchFamily="34" charset="0"/>
              </a:rPr>
              <a:t>Easily connect to Azure App Services &amp; APIM</a:t>
            </a:r>
            <a:endPar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Light"/>
            </a:endParaRPr>
          </a:p>
        </p:txBody>
      </p:sp>
      <p:sp>
        <p:nvSpPr>
          <p:cNvPr id="61" name="TextBox 60"/>
          <p:cNvSpPr txBox="1"/>
          <p:nvPr/>
        </p:nvSpPr>
        <p:spPr>
          <a:xfrm>
            <a:off x="6964666" y="2021901"/>
            <a:ext cx="5405662" cy="4446941"/>
          </a:xfrm>
          <a:prstGeom prst="rect">
            <a:avLst/>
          </a:prstGeom>
          <a:noFill/>
        </p:spPr>
        <p:txBody>
          <a:bodyPr wrap="square" lIns="186286" tIns="186286" rIns="186286" bIns="186286" rtlCol="0" anchor="t">
            <a:noAutofit/>
          </a:bodyPr>
          <a:lstStyle>
            <a:defPPr>
              <a:defRPr lang="en-US"/>
            </a:defPPr>
            <a:lvl1pPr defTabSz="932026">
              <a:lnSpc>
                <a:spcPct val="90000"/>
              </a:lnSpc>
              <a:buSzPct val="90000"/>
              <a:defRPr sz="2000" kern="0">
                <a:gradFill>
                  <a:gsLst>
                    <a:gs pos="1250">
                      <a:schemeClr val="accent5"/>
                    </a:gs>
                    <a:gs pos="99000">
                      <a:schemeClr val="accent5"/>
                    </a:gs>
                  </a:gsLst>
                  <a:lin ang="5400000" scaled="0"/>
                </a:gradFill>
                <a:latin typeface="+mj-lt"/>
                <a:cs typeface="Segoe UI Semilight" panose="020B0402040204020203" pitchFamily="34" charset="0"/>
              </a:defRPr>
            </a:lvl1pPr>
          </a:lstStyle>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solidFill>
                <a:effectLst/>
                <a:uLnTx/>
                <a:uFillTx/>
                <a:latin typeface="Segoe UI Light"/>
                <a:ea typeface="+mn-ea"/>
                <a:cs typeface="Segoe UI Semilight" panose="020B0402040204020203" pitchFamily="34" charset="0"/>
              </a:rPr>
              <a:t>Use server-side business logic for validation rules and easy defaulting</a:t>
            </a:r>
          </a:p>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solidFill>
                <a:effectLst/>
                <a:uLnTx/>
                <a:uFillTx/>
                <a:latin typeface="Segoe UI Light"/>
                <a:ea typeface="+mn-ea"/>
                <a:cs typeface="Segoe UI Semilight" panose="020B0402040204020203" pitchFamily="34" charset="0"/>
              </a:rPr>
              <a:t>Create model-driven apps</a:t>
            </a:r>
          </a:p>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Semilight" panose="020B0402040204020203" pitchFamily="34" charset="0"/>
              </a:rPr>
              <a:t>Support for GDPR compliance</a:t>
            </a:r>
            <a:endParaRPr kumimoji="0" lang="en-US" sz="1836" b="0" i="0" u="none" strike="noStrike" kern="0" cap="none" spc="0" normalizeH="0" baseline="0" noProof="0" dirty="0">
              <a:ln>
                <a:noFill/>
              </a:ln>
              <a:solidFill>
                <a:prstClr val="black"/>
              </a:solidFill>
              <a:effectLst/>
              <a:uLnTx/>
              <a:uFillTx/>
              <a:latin typeface="Segoe UI Light"/>
              <a:ea typeface="+mn-ea"/>
              <a:cs typeface="Segoe UI Semilight" panose="020B0402040204020203" pitchFamily="34" charset="0"/>
            </a:endParaRPr>
          </a:p>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solidFill>
                <a:effectLst/>
                <a:uLnTx/>
                <a:uFillTx/>
                <a:latin typeface="Segoe UI Light"/>
                <a:ea typeface="+mn-ea"/>
                <a:cs typeface="Segoe UI Semilight" panose="020B0402040204020203" pitchFamily="34" charset="0"/>
              </a:rPr>
              <a:t>Government cloud deployment</a:t>
            </a:r>
          </a:p>
          <a:p>
            <a:pPr marL="342534" marR="0" lvl="0" indent="-342534" algn="l" defTabSz="931668"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Semilight" panose="020B0402040204020203" pitchFamily="34" charset="0"/>
              </a:rPr>
              <a:t>SQL - Support for stored procs and views</a:t>
            </a:r>
            <a:endParaRPr kumimoji="0" lang="en-US" sz="1836" b="0" i="0" u="none" strike="noStrike" kern="0" cap="none" spc="0" normalizeH="0" baseline="0" noProof="0" dirty="0">
              <a:ln>
                <a:noFill/>
              </a:ln>
              <a:solidFill>
                <a:prstClr val="black"/>
              </a:solidFill>
              <a:effectLst/>
              <a:uLnTx/>
              <a:uFillTx/>
              <a:latin typeface="Segoe UI Light"/>
              <a:ea typeface="+mn-ea"/>
              <a:cs typeface="Segoe UI Semilight" panose="020B0402040204020203" pitchFamily="34" charset="0"/>
            </a:endParaRP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prstClr val="black"/>
                </a:solidFill>
                <a:effectLst/>
                <a:uLnTx/>
                <a:uFillTx/>
                <a:latin typeface="Segoe UI Light"/>
                <a:ea typeface="+mn-ea"/>
                <a:cs typeface="Segoe UI Semilight" panose="020B0402040204020203" pitchFamily="34" charset="0"/>
              </a:rPr>
              <a:t>Enhanced application lifecycle management with sandbox environments</a:t>
            </a:r>
            <a:endParaRPr kumimoji="0" lang="en-US" sz="1836" b="0" i="0" u="none" strike="noStrike" kern="0" cap="none" spc="0" normalizeH="0" baseline="0" noProof="0" dirty="0">
              <a:ln>
                <a:noFill/>
              </a:ln>
              <a:solidFill>
                <a:prstClr val="black">
                  <a:lumMod val="75000"/>
                </a:prstClr>
              </a:solidFill>
              <a:effectLst/>
              <a:uLnTx/>
              <a:uFillTx/>
              <a:latin typeface="Segoe UI Light"/>
              <a:ea typeface="+mn-ea"/>
              <a:cs typeface="Segoe UI Light"/>
            </a:endParaRPr>
          </a:p>
        </p:txBody>
      </p:sp>
      <p:sp>
        <p:nvSpPr>
          <p:cNvPr id="2" name="TextBox 1"/>
          <p:cNvSpPr txBox="1"/>
          <p:nvPr/>
        </p:nvSpPr>
        <p:spPr>
          <a:xfrm>
            <a:off x="7623831" y="6532494"/>
            <a:ext cx="6991210" cy="461535"/>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098" b="0" i="0" u="none" strike="noStrike" kern="1200" cap="none" spc="0" normalizeH="0" baseline="0" noProof="0" dirty="0">
                <a:ln>
                  <a:noFill/>
                </a:ln>
                <a:effectLst/>
                <a:uLnTx/>
                <a:uFillTx/>
                <a:latin typeface="Segoe UI Light"/>
                <a:ea typeface="+mn-ea"/>
                <a:cs typeface="+mn-cs"/>
              </a:rPr>
              <a:t>Roadmap is for general information purposes only and subject to change</a:t>
            </a:r>
          </a:p>
        </p:txBody>
      </p:sp>
    </p:spTree>
    <p:extLst>
      <p:ext uri="{BB962C8B-B14F-4D97-AF65-F5344CB8AC3E}">
        <p14:creationId xmlns:p14="http://schemas.microsoft.com/office/powerpoint/2010/main" val="260040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98264E-7 -0.07785 L 3.98264E-7 3.94916E-6 " pathEditMode="relative" rAng="0" ptsTypes="AA">
                                      <p:cBhvr>
                                        <p:cTn id="9" dur="500" fill="hold"/>
                                        <p:tgtEl>
                                          <p:spTgt spid="4"/>
                                        </p:tgtEl>
                                        <p:attrNameLst>
                                          <p:attrName>ppt_x</p:attrName>
                                          <p:attrName>ppt_y</p:attrName>
                                        </p:attrNameLst>
                                      </p:cBhvr>
                                      <p:rCtr x="0" y="3881"/>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4" presetClass="path" presetSubtype="0" decel="100000" fill="hold" nodeType="withEffect">
                                  <p:stCondLst>
                                    <p:cond delay="100"/>
                                  </p:stCondLst>
                                  <p:childTnLst>
                                    <p:animMotion origin="layout" path="M 1.4169E-6 0.02633 L 1.4169E-6 2.37857E-6 " pathEditMode="relative" rAng="0" ptsTypes="AA">
                                      <p:cBhvr>
                                        <p:cTn id="14" dur="500" fill="hold"/>
                                        <p:tgtEl>
                                          <p:spTgt spid="3"/>
                                        </p:tgtEl>
                                        <p:attrNameLst>
                                          <p:attrName>ppt_x</p:attrName>
                                          <p:attrName>ppt_y</p:attrName>
                                        </p:attrNameLst>
                                      </p:cBhvr>
                                      <p:rCtr x="0" y="-1316"/>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4" presetClass="path" presetSubtype="0" decel="100000" fill="hold" nodeType="withEffect">
                                  <p:stCondLst>
                                    <p:cond delay="100"/>
                                  </p:stCondLst>
                                  <p:childTnLst>
                                    <p:animMotion origin="layout" path="M 7.3781E-7 0.02632 L 7.3781E-7 4.15797E-6 " pathEditMode="relative" rAng="0" ptsTypes="AA">
                                      <p:cBhvr>
                                        <p:cTn id="19" dur="500" fill="hold"/>
                                        <p:tgtEl>
                                          <p:spTgt spid="5"/>
                                        </p:tgtEl>
                                        <p:attrNameLst>
                                          <p:attrName>ppt_x</p:attrName>
                                          <p:attrName>ppt_y</p:attrName>
                                        </p:attrNameLst>
                                      </p:cBhvr>
                                      <p:rCtr x="0" y="-1316"/>
                                    </p:animMotion>
                                  </p:childTnLst>
                                </p:cTn>
                              </p:par>
                              <p:par>
                                <p:cTn id="20" presetID="10" presetClass="entr" presetSubtype="0" fill="hold" grpId="0" nodeType="withEffect">
                                  <p:stCondLst>
                                    <p:cond delay="20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4" grpId="0"/>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9596" y="87634"/>
            <a:ext cx="11519379" cy="410286"/>
          </a:xfrm>
        </p:spPr>
        <p:txBody>
          <a:bodyPr>
            <a:normAutofit fontScale="90000"/>
          </a:bodyPr>
          <a:lstStyle/>
          <a:p>
            <a:r>
              <a:rPr lang="en-US" dirty="0"/>
              <a:t>Microsoft Flow roadmap - highlights</a:t>
            </a:r>
          </a:p>
        </p:txBody>
      </p:sp>
      <p:grpSp>
        <p:nvGrpSpPr>
          <p:cNvPr id="3" name="Group 2"/>
          <p:cNvGrpSpPr/>
          <p:nvPr/>
        </p:nvGrpSpPr>
        <p:grpSpPr>
          <a:xfrm>
            <a:off x="442297" y="1364868"/>
            <a:ext cx="5268772" cy="723146"/>
            <a:chOff x="487780" y="1560582"/>
            <a:chExt cx="5273258" cy="723764"/>
          </a:xfrm>
        </p:grpSpPr>
        <p:sp>
          <p:nvSpPr>
            <p:cNvPr id="114" name="Oval 113"/>
            <p:cNvSpPr/>
            <p:nvPr/>
          </p:nvSpPr>
          <p:spPr bwMode="auto">
            <a:xfrm>
              <a:off x="487780" y="1570382"/>
              <a:ext cx="677668" cy="677668"/>
            </a:xfrm>
            <a:prstGeom prst="ellipse">
              <a:avLst/>
            </a:prstGeom>
            <a:solidFill>
              <a:srgbClr val="2172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marL="0" marR="0" lvl="0" indent="0" algn="ctr" defTabSz="93139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p:cNvSpPr txBox="1"/>
            <p:nvPr/>
          </p:nvSpPr>
          <p:spPr>
            <a:xfrm>
              <a:off x="1189037" y="1560582"/>
              <a:ext cx="4572001" cy="723764"/>
            </a:xfrm>
            <a:prstGeom prst="rect">
              <a:avLst/>
            </a:prstGeom>
            <a:noFill/>
          </p:spPr>
          <p:txBody>
            <a:bodyPr wrap="square" lIns="186260" tIns="186260" rIns="186260" bIns="186260" rtlCol="0" anchor="ctr">
              <a:noAutofit/>
            </a:bodyPr>
            <a:lstStyle/>
            <a:p>
              <a:pPr marL="0" marR="0" lvl="0" indent="0" algn="l" defTabSz="931489"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a:ln>
                    <a:noFill/>
                  </a:ln>
                  <a:solidFill>
                    <a:srgbClr val="2172B9"/>
                  </a:solidFill>
                  <a:effectLst/>
                  <a:uLnTx/>
                  <a:uFillTx/>
                  <a:latin typeface="Segoe UI Semibold" panose="020B0702040204020203" pitchFamily="34" charset="0"/>
                  <a:ea typeface="+mn-ea"/>
                  <a:cs typeface="Segoe UI Semibold" panose="020B0702040204020203" pitchFamily="34" charset="0"/>
                </a:rPr>
                <a:t>H2 Calendar 2017</a:t>
              </a:r>
            </a:p>
          </p:txBody>
        </p:sp>
        <p:grpSp>
          <p:nvGrpSpPr>
            <p:cNvPr id="34" name="Group 16"/>
            <p:cNvGrpSpPr>
              <a:grpSpLocks noChangeAspect="1"/>
            </p:cNvGrpSpPr>
            <p:nvPr/>
          </p:nvGrpSpPr>
          <p:grpSpPr bwMode="auto">
            <a:xfrm>
              <a:off x="641687" y="1727996"/>
              <a:ext cx="367437" cy="367437"/>
              <a:chOff x="3802" y="2088"/>
              <a:chExt cx="230" cy="230"/>
            </a:xfrm>
          </p:grpSpPr>
          <p:sp>
            <p:nvSpPr>
              <p:cNvPr id="35" name="Rectangle 17"/>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Line 18"/>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Line 19"/>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Line 20"/>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Line 21"/>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Line 22"/>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Line 23"/>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Line 24"/>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Line 25"/>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 name="Group 4"/>
          <p:cNvGrpSpPr/>
          <p:nvPr/>
        </p:nvGrpSpPr>
        <p:grpSpPr>
          <a:xfrm>
            <a:off x="6216258" y="1355215"/>
            <a:ext cx="5063603" cy="723146"/>
            <a:chOff x="6473607" y="1560582"/>
            <a:chExt cx="5067911" cy="723764"/>
          </a:xfrm>
        </p:grpSpPr>
        <p:sp>
          <p:nvSpPr>
            <p:cNvPr id="115" name="Oval 114"/>
            <p:cNvSpPr/>
            <p:nvPr/>
          </p:nvSpPr>
          <p:spPr bwMode="auto">
            <a:xfrm>
              <a:off x="6473607" y="1570382"/>
              <a:ext cx="677668" cy="677668"/>
            </a:xfrm>
            <a:prstGeom prst="ellipse">
              <a:avLst/>
            </a:prstGeom>
            <a:solidFill>
              <a:srgbClr val="2172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marL="0" marR="0" lvl="0" indent="0" algn="ctr" defTabSz="93139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p:cNvSpPr txBox="1"/>
            <p:nvPr/>
          </p:nvSpPr>
          <p:spPr>
            <a:xfrm>
              <a:off x="7174864" y="1560582"/>
              <a:ext cx="4366654" cy="723764"/>
            </a:xfrm>
            <a:prstGeom prst="rect">
              <a:avLst/>
            </a:prstGeom>
            <a:noFill/>
          </p:spPr>
          <p:txBody>
            <a:bodyPr wrap="square" lIns="186260" tIns="186260" rIns="186260" bIns="186260" rtlCol="0" anchor="ctr">
              <a:noAutofit/>
            </a:bodyPr>
            <a:lstStyle/>
            <a:p>
              <a:pPr marL="0" marR="0" lvl="0" indent="0" algn="l" defTabSz="931489" rtl="0" eaLnBrk="1" fontAlgn="auto" latinLnBrk="0" hangingPunct="1">
                <a:lnSpc>
                  <a:spcPct val="90000"/>
                </a:lnSpc>
                <a:spcBef>
                  <a:spcPts val="0"/>
                </a:spcBef>
                <a:spcAft>
                  <a:spcPts val="0"/>
                </a:spcAft>
                <a:buClrTx/>
                <a:buSzPct val="90000"/>
                <a:buFontTx/>
                <a:buNone/>
                <a:tabLst/>
                <a:defRPr/>
              </a:pPr>
              <a:r>
                <a:rPr kumimoji="0" lang="en-US" sz="2400" b="0" i="0" u="none" strike="noStrike" kern="0" cap="none" spc="0" normalizeH="0" baseline="0" noProof="0">
                  <a:ln>
                    <a:noFill/>
                  </a:ln>
                  <a:solidFill>
                    <a:srgbClr val="2172B9"/>
                  </a:solidFill>
                  <a:effectLst/>
                  <a:uLnTx/>
                  <a:uFillTx/>
                  <a:latin typeface="Segoe UI Semibold" panose="020B0702040204020203" pitchFamily="34" charset="0"/>
                  <a:ea typeface="+mn-ea"/>
                  <a:cs typeface="Segoe UI Semibold" panose="020B0702040204020203" pitchFamily="34" charset="0"/>
                </a:rPr>
                <a:t>Calendar 2018</a:t>
              </a:r>
            </a:p>
          </p:txBody>
        </p:sp>
        <p:grpSp>
          <p:nvGrpSpPr>
            <p:cNvPr id="44" name="Group 16"/>
            <p:cNvGrpSpPr>
              <a:grpSpLocks noChangeAspect="1"/>
            </p:cNvGrpSpPr>
            <p:nvPr/>
          </p:nvGrpSpPr>
          <p:grpSpPr bwMode="auto">
            <a:xfrm>
              <a:off x="6629931" y="1737438"/>
              <a:ext cx="367437" cy="367437"/>
              <a:chOff x="3802" y="2088"/>
              <a:chExt cx="230" cy="230"/>
            </a:xfrm>
          </p:grpSpPr>
          <p:sp>
            <p:nvSpPr>
              <p:cNvPr id="45" name="Rectangle 17"/>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Line 18"/>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Line 19"/>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Line 20"/>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Line 21"/>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Line 22"/>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Line 23"/>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Line 24"/>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Line 25"/>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337" tIns="45669" rIns="91337" bIns="45669" numCol="1" anchor="t" anchorCtr="0" compatLnSpc="1">
                <a:prstTxWarp prst="textNoShape">
                  <a:avLst/>
                </a:prstTxWarp>
              </a:bodyPr>
              <a:lstStyle/>
              <a:p>
                <a:pPr marL="0" marR="0" lvl="0" indent="0" algn="l" defTabSz="9315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64" name="TextBox 63"/>
          <p:cNvSpPr txBox="1"/>
          <p:nvPr/>
        </p:nvSpPr>
        <p:spPr>
          <a:xfrm>
            <a:off x="442295" y="2048385"/>
            <a:ext cx="5750394" cy="4671734"/>
          </a:xfrm>
          <a:prstGeom prst="rect">
            <a:avLst/>
          </a:prstGeom>
          <a:noFill/>
        </p:spPr>
        <p:txBody>
          <a:bodyPr wrap="square" lIns="186260" tIns="186260" rIns="186260" bIns="186260" rtlCol="0" anchor="t">
            <a:noAutofit/>
          </a:bodyPr>
          <a:lstStyle>
            <a:defPPr>
              <a:defRPr lang="en-US"/>
            </a:defPPr>
            <a:lvl1pPr defTabSz="932026">
              <a:lnSpc>
                <a:spcPct val="90000"/>
              </a:lnSpc>
              <a:buSzPct val="90000"/>
              <a:defRPr sz="2000" kern="0">
                <a:gradFill>
                  <a:gsLst>
                    <a:gs pos="1250">
                      <a:schemeClr val="accent5"/>
                    </a:gs>
                    <a:gs pos="99000">
                      <a:schemeClr val="accent5"/>
                    </a:gs>
                  </a:gsLst>
                  <a:lin ang="5400000" scaled="0"/>
                </a:gradFill>
                <a:latin typeface="+mj-lt"/>
                <a:cs typeface="Segoe UI Semilight" panose="020B0402040204020203" pitchFamily="34" charset="0"/>
              </a:defRPr>
            </a:lvl1pPr>
          </a:lstStyle>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lumMod val="75000"/>
                  </a:srgbClr>
                </a:solidFill>
                <a:effectLst/>
                <a:uLnTx/>
                <a:uFillTx/>
                <a:latin typeface="Segoe UI Light"/>
                <a:ea typeface="+mn-ea"/>
                <a:cs typeface="Segoe UI Semilight" panose="020B0402040204020203" pitchFamily="34" charset="0"/>
              </a:rPr>
              <a:t>Export/import Flows across environments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“In-the-box” review Flows for SharePoint Online</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Use Flow for Content Publishing approvals for SharePoint Online Publishing sites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Utilize people, choice, attachment and multi-values in your Flows for SharePoint Online</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In-context Flow support in Dynamics 365, OneDrive and Teams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Usage analytics for Flows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Flow activity included in Office 365 audit logs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lumMod val="75000"/>
                  </a:srgbClr>
                </a:solidFill>
                <a:effectLst/>
                <a:uLnTx/>
                <a:uFillTx/>
                <a:latin typeface="Segoe UI Light"/>
                <a:ea typeface="+mn-ea"/>
                <a:cs typeface="Segoe UI Semilight" panose="020B0402040204020203" pitchFamily="34" charset="0"/>
              </a:rPr>
              <a:t>UK deployment</a:t>
            </a:r>
          </a:p>
        </p:txBody>
      </p:sp>
      <p:sp>
        <p:nvSpPr>
          <p:cNvPr id="61" name="TextBox 60"/>
          <p:cNvSpPr txBox="1"/>
          <p:nvPr/>
        </p:nvSpPr>
        <p:spPr>
          <a:xfrm>
            <a:off x="6247444" y="2048385"/>
            <a:ext cx="6245143" cy="4446310"/>
          </a:xfrm>
          <a:prstGeom prst="rect">
            <a:avLst/>
          </a:prstGeom>
          <a:noFill/>
        </p:spPr>
        <p:txBody>
          <a:bodyPr wrap="square" lIns="186260" tIns="186260" rIns="186260" bIns="186260" rtlCol="0" anchor="t">
            <a:noAutofit/>
          </a:bodyPr>
          <a:lstStyle>
            <a:defPPr>
              <a:defRPr lang="en-US"/>
            </a:defPPr>
            <a:lvl1pPr defTabSz="932026">
              <a:lnSpc>
                <a:spcPct val="90000"/>
              </a:lnSpc>
              <a:buSzPct val="90000"/>
              <a:defRPr sz="2000" kern="0">
                <a:gradFill>
                  <a:gsLst>
                    <a:gs pos="1250">
                      <a:schemeClr val="accent5"/>
                    </a:gs>
                    <a:gs pos="99000">
                      <a:schemeClr val="accent5"/>
                    </a:gs>
                  </a:gsLst>
                  <a:lin ang="5400000" scaled="0"/>
                </a:gradFill>
                <a:latin typeface="+mj-lt"/>
                <a:cs typeface="Segoe UI Semilight" panose="020B0402040204020203" pitchFamily="34" charset="0"/>
              </a:defRPr>
            </a:lvl1pPr>
          </a:lstStyle>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Use a HTML rich text editor to build emails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Guides for debugging actions and conditions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Government cloud deployment</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ALM – Sandbox environments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ALM – Move or copy across environments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lumMod val="75000"/>
                  </a:srgbClr>
                </a:solidFill>
                <a:effectLst/>
                <a:uLnTx/>
                <a:uFillTx/>
                <a:latin typeface="Segoe UI Light"/>
                <a:ea typeface="+mn-ea"/>
                <a:cs typeface="Segoe UI Semilight" panose="020B0402040204020203" pitchFamily="34" charset="0"/>
              </a:rPr>
              <a:t>Support for GDPR compliance</a:t>
            </a:r>
            <a:endPar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endParaRP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Leverage device signals (e.g. Location) with Flows on mobile devices</a:t>
            </a: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Include Flows in </a:t>
            </a:r>
            <a:r>
              <a:rPr kumimoji="0" lang="en-US" sz="1836" b="0" i="0" u="none" strike="noStrike" kern="0" cap="none" spc="0" normalizeH="0" baseline="0" noProof="0" dirty="0" err="1">
                <a:ln>
                  <a:noFill/>
                </a:ln>
                <a:solidFill>
                  <a:srgbClr val="353535"/>
                </a:solidFill>
                <a:effectLst/>
                <a:uLnTx/>
                <a:uFillTx/>
                <a:latin typeface="Segoe UI Light"/>
                <a:ea typeface="+mn-ea"/>
                <a:cs typeface="Segoe UI Semilight" panose="020B0402040204020203" pitchFamily="34" charset="0"/>
              </a:rPr>
              <a:t>AppSource</a:t>
            </a:r>
            <a:endPar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endParaRP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r>
              <a:rPr kumimoji="0" lang="en-US" sz="1836" b="0" i="0" u="none" strike="noStrike" kern="0" cap="none" spc="0" normalizeH="0" baseline="0" noProof="0" dirty="0">
                <a:ln>
                  <a:noFill/>
                </a:ln>
                <a:solidFill>
                  <a:srgbClr val="353535"/>
                </a:solidFill>
                <a:effectLst/>
                <a:uLnTx/>
                <a:uFillTx/>
                <a:latin typeface="Segoe UI Light"/>
                <a:ea typeface="+mn-ea"/>
                <a:cs typeface="Segoe UI Semilight" panose="020B0402040204020203" pitchFamily="34" charset="0"/>
              </a:rPr>
              <a:t>Azure functions integration</a:t>
            </a:r>
            <a:endParaRPr kumimoji="0" lang="en-US" sz="1836" b="0" i="0" u="none" strike="noStrike" kern="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Segoe UI Semilight" panose="020B0402040204020203" pitchFamily="34" charset="0"/>
            </a:endParaRPr>
          </a:p>
          <a:p>
            <a:pPr marL="342702" marR="0" lvl="0" indent="-342702" algn="l" defTabSz="931489" rtl="0" eaLnBrk="1" fontAlgn="auto" latinLnBrk="0" hangingPunct="1">
              <a:lnSpc>
                <a:spcPct val="150000"/>
              </a:lnSpc>
              <a:spcBef>
                <a:spcPts val="0"/>
              </a:spcBef>
              <a:spcAft>
                <a:spcPts val="0"/>
              </a:spcAft>
              <a:buClrTx/>
              <a:buSzPct val="200000"/>
              <a:buFont typeface="Courier New" panose="02070309020205020404" pitchFamily="49" charset="0"/>
              <a:buChar char="o"/>
              <a:tabLst/>
              <a:defRPr/>
            </a:pPr>
            <a:endParaRPr kumimoji="0" lang="en-US" sz="1836" b="0" i="0" u="none" strike="noStrike" kern="0" cap="none" spc="0" normalizeH="0" baseline="0" noProof="0" dirty="0">
              <a:ln>
                <a:noFill/>
              </a:ln>
              <a:solidFill>
                <a:srgbClr val="353535">
                  <a:lumMod val="75000"/>
                </a:srgbClr>
              </a:solidFill>
              <a:effectLst/>
              <a:uLnTx/>
              <a:uFillTx/>
              <a:latin typeface="Segoe UI Light"/>
              <a:ea typeface="+mn-ea"/>
              <a:cs typeface="Segoe UI Semilight" panose="020B0402040204020203" pitchFamily="34" charset="0"/>
            </a:endParaRPr>
          </a:p>
        </p:txBody>
      </p:sp>
      <p:sp>
        <p:nvSpPr>
          <p:cNvPr id="2" name="TextBox 1"/>
          <p:cNvSpPr txBox="1"/>
          <p:nvPr/>
        </p:nvSpPr>
        <p:spPr>
          <a:xfrm>
            <a:off x="7666037" y="6494695"/>
            <a:ext cx="4673424" cy="447303"/>
          </a:xfrm>
          <a:prstGeom prst="rect">
            <a:avLst/>
          </a:prstGeom>
          <a:noFill/>
        </p:spPr>
        <p:txBody>
          <a:bodyPr wrap="square" lIns="182802" tIns="146241" rIns="182802" bIns="146241" rtlCol="0">
            <a:spAutoFit/>
          </a:bodyPr>
          <a:lstStyle/>
          <a:p>
            <a:pPr marL="0" marR="0" lvl="0" indent="0" algn="r" defTabSz="932205" rtl="0" eaLnBrk="1" fontAlgn="auto" latinLnBrk="0" hangingPunct="1">
              <a:lnSpc>
                <a:spcPct val="90000"/>
              </a:lnSpc>
              <a:spcBef>
                <a:spcPts val="0"/>
              </a:spcBef>
              <a:spcAft>
                <a:spcPts val="600"/>
              </a:spcAft>
              <a:buClrTx/>
              <a:buSzTx/>
              <a:buFontTx/>
              <a:buNone/>
              <a:tabLst/>
              <a:defRPr/>
            </a:pPr>
            <a:r>
              <a:rPr kumimoji="0" lang="en-US" sz="1097" b="0" i="0" u="none" strike="noStrike" kern="1200" cap="none" spc="0" normalizeH="0" baseline="0" noProof="0" dirty="0">
                <a:ln>
                  <a:noFill/>
                </a:ln>
                <a:effectLst/>
                <a:uLnTx/>
                <a:uFillTx/>
                <a:latin typeface="Segoe UI Light"/>
                <a:ea typeface="+mn-ea"/>
                <a:cs typeface="+mn-cs"/>
              </a:rPr>
              <a:t>Roadmap is for general information purposes only and subject to change</a:t>
            </a:r>
          </a:p>
        </p:txBody>
      </p:sp>
    </p:spTree>
    <p:extLst>
      <p:ext uri="{BB962C8B-B14F-4D97-AF65-F5344CB8AC3E}">
        <p14:creationId xmlns:p14="http://schemas.microsoft.com/office/powerpoint/2010/main" val="66935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4"/>
                                        </p:tgtEl>
                                        <p:attrNameLst>
                                          <p:attrName>ppt_x</p:attrName>
                                          <p:attrName>ppt_y</p:attrName>
                                        </p:attrNameLst>
                                      </p:cBhvr>
                                      <p:rCtr x="0" y="3813"/>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4" presetClass="path" presetSubtype="0" decel="100000" fill="hold" nodeType="withEffect">
                                  <p:stCondLst>
                                    <p:cond delay="100"/>
                                  </p:stCondLst>
                                  <p:childTnLst>
                                    <p:animMotion origin="layout" path="M -3.20143E-6 0.02633 L -3.20143E-6 9.66863E-7 " pathEditMode="relative" rAng="0" ptsTypes="AA">
                                      <p:cBhvr>
                                        <p:cTn id="14" dur="500" fill="hold"/>
                                        <p:tgtEl>
                                          <p:spTgt spid="3"/>
                                        </p:tgtEl>
                                        <p:attrNameLst>
                                          <p:attrName>ppt_x</p:attrName>
                                          <p:attrName>ppt_y</p:attrName>
                                        </p:attrNameLst>
                                      </p:cBhvr>
                                      <p:rCtr x="0" y="-1316"/>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4" presetClass="path" presetSubtype="0" decel="100000" fill="hold" nodeType="withEffect">
                                  <p:stCondLst>
                                    <p:cond delay="100"/>
                                  </p:stCondLst>
                                  <p:childTnLst>
                                    <p:animMotion origin="layout" path="M -4.39622E-6 0.02632 L -4.39622E-6 2.74626E-6 " pathEditMode="relative" rAng="0" ptsTypes="AA">
                                      <p:cBhvr>
                                        <p:cTn id="19" dur="500" fill="hold"/>
                                        <p:tgtEl>
                                          <p:spTgt spid="5"/>
                                        </p:tgtEl>
                                        <p:attrNameLst>
                                          <p:attrName>ppt_x</p:attrName>
                                          <p:attrName>ppt_y</p:attrName>
                                        </p:attrNameLst>
                                      </p:cBhvr>
                                      <p:rCtr x="0" y="-1316"/>
                                    </p:animMotion>
                                  </p:childTnLst>
                                </p:cTn>
                              </p:par>
                              <p:par>
                                <p:cTn id="20" presetID="10" presetClass="entr" presetSubtype="0" fill="hold" grpId="0" nodeType="withEffect">
                                  <p:stCondLst>
                                    <p:cond delay="20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4" grpId="0"/>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1536245"/>
            <a:ext cx="11887200" cy="3993401"/>
          </a:xfrm>
        </p:spPr>
        <p:txBody>
          <a:bodyPr/>
          <a:lstStyle/>
          <a:p>
            <a:pPr algn="ctr"/>
            <a:r>
              <a:rPr lang="en-US" sz="5400" dirty="0">
                <a:solidFill>
                  <a:schemeClr val="tx1"/>
                </a:solidFill>
              </a:rPr>
              <a:t>SharePoint </a:t>
            </a:r>
            <a:br>
              <a:rPr lang="en-US" sz="5400" dirty="0">
                <a:solidFill>
                  <a:schemeClr val="tx1"/>
                </a:solidFill>
              </a:rPr>
            </a:br>
            <a:br>
              <a:rPr lang="en-US" sz="2800" dirty="0">
                <a:solidFill>
                  <a:schemeClr val="tx1"/>
                </a:solidFill>
              </a:rPr>
            </a:br>
            <a:r>
              <a:rPr lang="en-US" sz="11500" dirty="0">
                <a:solidFill>
                  <a:srgbClr val="FF0000"/>
                </a:solidFill>
                <a:sym typeface="Webdings" panose="05030102010509060703" pitchFamily="18" charset="2"/>
              </a:rPr>
              <a:t></a:t>
            </a:r>
            <a:br>
              <a:rPr lang="en-US" sz="5400" dirty="0">
                <a:solidFill>
                  <a:schemeClr val="tx1"/>
                </a:solidFill>
              </a:rPr>
            </a:br>
            <a:br>
              <a:rPr lang="en-US" sz="2400" dirty="0">
                <a:solidFill>
                  <a:schemeClr val="tx1"/>
                </a:solidFill>
              </a:rPr>
            </a:br>
            <a:r>
              <a:rPr lang="en-US" sz="5400" dirty="0">
                <a:solidFill>
                  <a:schemeClr val="tx1"/>
                </a:solidFill>
              </a:rPr>
              <a:t>PowerApps &amp; Flow</a:t>
            </a:r>
          </a:p>
        </p:txBody>
      </p:sp>
    </p:spTree>
    <p:extLst>
      <p:ext uri="{BB962C8B-B14F-4D97-AF65-F5344CB8AC3E}">
        <p14:creationId xmlns:p14="http://schemas.microsoft.com/office/powerpoint/2010/main" val="241901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8C20323-111F-4695-B37C-37677EEB0BEB}"/>
              </a:ext>
            </a:extLst>
          </p:cNvPr>
          <p:cNvGrpSpPr/>
          <p:nvPr/>
        </p:nvGrpSpPr>
        <p:grpSpPr>
          <a:xfrm>
            <a:off x="4269133" y="1273301"/>
            <a:ext cx="9101804" cy="5395613"/>
            <a:chOff x="4269133" y="1273301"/>
            <a:chExt cx="9101804" cy="5395613"/>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133" y="1273301"/>
              <a:ext cx="9101804" cy="5395613"/>
            </a:xfrm>
            <a:prstGeom prst="rect">
              <a:avLst/>
            </a:prstGeom>
          </p:spPr>
        </p:pic>
        <p:pic>
          <p:nvPicPr>
            <p:cNvPr id="20" name="Picture 19">
              <a:extLst>
                <a:ext uri="{FF2B5EF4-FFF2-40B4-BE49-F238E27FC236}">
                  <a16:creationId xmlns:a16="http://schemas.microsoft.com/office/drawing/2014/main" id="{640E668F-BF73-4A68-BE95-E733548B6C20}"/>
                </a:ext>
              </a:extLst>
            </p:cNvPr>
            <p:cNvPicPr>
              <a:picLocks noChangeAspect="1"/>
            </p:cNvPicPr>
            <p:nvPr/>
          </p:nvPicPr>
          <p:blipFill>
            <a:blip r:embed="rId4"/>
            <a:stretch>
              <a:fillRect/>
            </a:stretch>
          </p:blipFill>
          <p:spPr>
            <a:xfrm>
              <a:off x="5461460" y="1598532"/>
              <a:ext cx="6717150" cy="4489530"/>
            </a:xfrm>
            <a:prstGeom prst="rect">
              <a:avLst/>
            </a:prstGeom>
          </p:spPr>
        </p:pic>
      </p:grpSp>
      <p:sp>
        <p:nvSpPr>
          <p:cNvPr id="16" name="Rectangle 15"/>
          <p:cNvSpPr/>
          <p:nvPr/>
        </p:nvSpPr>
        <p:spPr bwMode="auto">
          <a:xfrm>
            <a:off x="-40373" y="1"/>
            <a:ext cx="4937293" cy="6994525"/>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2AF825-4E77-4BD4-9736-72E04210C1F4}"/>
              </a:ext>
            </a:extLst>
          </p:cNvPr>
          <p:cNvSpPr/>
          <p:nvPr/>
        </p:nvSpPr>
        <p:spPr>
          <a:xfrm>
            <a:off x="252900" y="1775163"/>
            <a:ext cx="3805187" cy="3721682"/>
          </a:xfrm>
          <a:prstGeom prst="rect">
            <a:avLst/>
          </a:prstGeom>
        </p:spPr>
        <p:txBody>
          <a:bodyPr wrap="square" tIns="146262" bIns="146262" anchor="t" anchorCtr="0">
            <a:noAutofit/>
          </a:bodyPr>
          <a:lstStyle/>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a:ln>
                  <a:noFill/>
                </a:ln>
                <a:solidFill>
                  <a:srgbClr val="FFFFFF"/>
                </a:solidFill>
                <a:effectLst/>
                <a:uLnTx/>
                <a:uFillTx/>
                <a:latin typeface="Segoe UI"/>
                <a:ea typeface="+mn-ea"/>
                <a:cs typeface="Segoe UI Semibold" panose="020B0702040204020203" pitchFamily="34" charset="0"/>
              </a:rPr>
              <a:t>Empower users to build mobile apps from SharePoint data</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a:ln>
                  <a:noFill/>
                </a:ln>
                <a:solidFill>
                  <a:srgbClr val="FFFFFF"/>
                </a:solidFill>
                <a:effectLst/>
                <a:uLnTx/>
                <a:uFillTx/>
                <a:latin typeface="Segoe UI"/>
                <a:ea typeface="+mn-ea"/>
                <a:cs typeface="Segoe UI Semibold" panose="020B0702040204020203" pitchFamily="34" charset="0"/>
              </a:rPr>
              <a:t>Get started quickly with auto generated apps </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a:ln>
                  <a:noFill/>
                </a:ln>
                <a:solidFill>
                  <a:srgbClr val="FFFFFF"/>
                </a:solidFill>
                <a:effectLst/>
                <a:uLnTx/>
                <a:uFillTx/>
                <a:latin typeface="Segoe UI"/>
                <a:ea typeface="+mn-ea"/>
                <a:cs typeface="Segoe UI Semibold" panose="020B0702040204020203" pitchFamily="34" charset="0"/>
              </a:rPr>
              <a:t>Share apps easily and run them anywhere, mobile &amp; web</a:t>
            </a:r>
          </a:p>
        </p:txBody>
      </p:sp>
      <p:sp>
        <p:nvSpPr>
          <p:cNvPr id="18" name="Title 3">
            <a:extLst>
              <a:ext uri="{FF2B5EF4-FFF2-40B4-BE49-F238E27FC236}">
                <a16:creationId xmlns:a16="http://schemas.microsoft.com/office/drawing/2014/main" id="{7003B559-1DAA-4E42-A6B8-CE5433BFC123}"/>
              </a:ext>
            </a:extLst>
          </p:cNvPr>
          <p:cNvSpPr txBox="1">
            <a:spLocks/>
          </p:cNvSpPr>
          <p:nvPr/>
        </p:nvSpPr>
        <p:spPr>
          <a:xfrm>
            <a:off x="238138" y="227767"/>
            <a:ext cx="4303630" cy="138958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FFFFFF"/>
                </a:solidFill>
                <a:effectLst/>
                <a:uLnTx/>
                <a:uFillTx/>
                <a:latin typeface="Segoe UI Light"/>
                <a:ea typeface="+mn-ea"/>
                <a:cs typeface="Segoe UI" pitchFamily="34" charset="0"/>
              </a:rPr>
              <a:t>PowerApps &amp; SharePoint</a:t>
            </a:r>
          </a:p>
        </p:txBody>
      </p:sp>
      <p:grpSp>
        <p:nvGrpSpPr>
          <p:cNvPr id="7" name="Group 6">
            <a:extLst>
              <a:ext uri="{FF2B5EF4-FFF2-40B4-BE49-F238E27FC236}">
                <a16:creationId xmlns:a16="http://schemas.microsoft.com/office/drawing/2014/main" id="{5713C86F-9A41-46E3-98A8-D32265FCD557}"/>
              </a:ext>
            </a:extLst>
          </p:cNvPr>
          <p:cNvGrpSpPr/>
          <p:nvPr/>
        </p:nvGrpSpPr>
        <p:grpSpPr>
          <a:xfrm>
            <a:off x="9759916" y="2989445"/>
            <a:ext cx="2418694" cy="4725003"/>
            <a:chOff x="9252899" y="2059726"/>
            <a:chExt cx="2418694" cy="4725003"/>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2899" y="2059726"/>
              <a:ext cx="2418694" cy="4725003"/>
            </a:xfrm>
            <a:prstGeom prst="rect">
              <a:avLst/>
            </a:prstGeom>
          </p:spPr>
        </p:pic>
        <p:pic>
          <p:nvPicPr>
            <p:cNvPr id="21" name="Picture 20">
              <a:extLst>
                <a:ext uri="{FF2B5EF4-FFF2-40B4-BE49-F238E27FC236}">
                  <a16:creationId xmlns:a16="http://schemas.microsoft.com/office/drawing/2014/main" id="{B5BBC683-EDD4-4F01-BECF-534063D38C9D}"/>
                </a:ext>
              </a:extLst>
            </p:cNvPr>
            <p:cNvPicPr>
              <a:picLocks noChangeAspect="1"/>
            </p:cNvPicPr>
            <p:nvPr/>
          </p:nvPicPr>
          <p:blipFill>
            <a:blip r:embed="rId6"/>
            <a:stretch>
              <a:fillRect/>
            </a:stretch>
          </p:blipFill>
          <p:spPr>
            <a:xfrm>
              <a:off x="9528687" y="2756394"/>
              <a:ext cx="1871150" cy="3331668"/>
            </a:xfrm>
            <a:prstGeom prst="rect">
              <a:avLst/>
            </a:prstGeom>
          </p:spPr>
        </p:pic>
      </p:grpSp>
      <p:grpSp>
        <p:nvGrpSpPr>
          <p:cNvPr id="6" name="Group 5">
            <a:extLst>
              <a:ext uri="{FF2B5EF4-FFF2-40B4-BE49-F238E27FC236}">
                <a16:creationId xmlns:a16="http://schemas.microsoft.com/office/drawing/2014/main" id="{EFBE9EDE-57D4-4949-93F0-E020BF881CB6}"/>
              </a:ext>
            </a:extLst>
          </p:cNvPr>
          <p:cNvGrpSpPr/>
          <p:nvPr/>
        </p:nvGrpSpPr>
        <p:grpSpPr>
          <a:xfrm>
            <a:off x="7479116" y="2989444"/>
            <a:ext cx="2418694" cy="4725003"/>
            <a:chOff x="6781664" y="2059726"/>
            <a:chExt cx="2418694" cy="4725003"/>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664" y="2059726"/>
              <a:ext cx="2418694" cy="4725003"/>
            </a:xfrm>
            <a:prstGeom prst="rect">
              <a:avLst/>
            </a:prstGeom>
          </p:spPr>
        </p:pic>
        <p:pic>
          <p:nvPicPr>
            <p:cNvPr id="22" name="Picture 21">
              <a:extLst>
                <a:ext uri="{FF2B5EF4-FFF2-40B4-BE49-F238E27FC236}">
                  <a16:creationId xmlns:a16="http://schemas.microsoft.com/office/drawing/2014/main" id="{DF2BE23B-A6D1-4111-87B9-8D16E571C8D2}"/>
                </a:ext>
              </a:extLst>
            </p:cNvPr>
            <p:cNvPicPr>
              <a:picLocks noChangeAspect="1"/>
            </p:cNvPicPr>
            <p:nvPr/>
          </p:nvPicPr>
          <p:blipFill>
            <a:blip r:embed="rId7"/>
            <a:stretch>
              <a:fillRect/>
            </a:stretch>
          </p:blipFill>
          <p:spPr>
            <a:xfrm>
              <a:off x="7051542" y="2674330"/>
              <a:ext cx="1897594" cy="3379737"/>
            </a:xfrm>
            <a:prstGeom prst="rect">
              <a:avLst/>
            </a:prstGeom>
          </p:spPr>
        </p:pic>
      </p:grpSp>
    </p:spTree>
    <p:extLst>
      <p:ext uri="{BB962C8B-B14F-4D97-AF65-F5344CB8AC3E}">
        <p14:creationId xmlns:p14="http://schemas.microsoft.com/office/powerpoint/2010/main" val="171332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6.99515E-7 4.19882E-6 L 6.99515E-7 0.25034 " pathEditMode="relative" rAng="0" ptsTypes="AA">
                                      <p:cBhvr>
                                        <p:cTn id="9" dur="750" spd="-100000" fill="hold"/>
                                        <p:tgtEl>
                                          <p:spTgt spid="17"/>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2.5E-6 -4.44444E-6 L 2.5E-6 0.25 " pathEditMode="relative" rAng="0" ptsTypes="AA">
                                      <p:cBhvr>
                                        <p:cTn id="14" dur="750" spd="-100000" fill="hold"/>
                                        <p:tgtEl>
                                          <p:spTgt spid="18"/>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499182" y="1"/>
            <a:ext cx="4937293" cy="6994525"/>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2AF825-4E77-4BD4-9736-72E04210C1F4}"/>
              </a:ext>
            </a:extLst>
          </p:cNvPr>
          <p:cNvSpPr/>
          <p:nvPr/>
        </p:nvSpPr>
        <p:spPr>
          <a:xfrm>
            <a:off x="7894637" y="2583573"/>
            <a:ext cx="3805187" cy="3721682"/>
          </a:xfrm>
          <a:prstGeom prst="rect">
            <a:avLst/>
          </a:prstGeom>
        </p:spPr>
        <p:txBody>
          <a:bodyPr wrap="square" tIns="146262" bIns="146262" anchor="t" anchorCtr="0">
            <a:noAutofit/>
          </a:bodyPr>
          <a:lstStyle/>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charset="0"/>
                <a:ea typeface="Segoe UI" charset="0"/>
                <a:cs typeface="Segoe UI" charset="0"/>
              </a:rPr>
              <a:t>Every list form is now customizable with PowerApps</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charset="0"/>
                <a:ea typeface="Segoe UI" charset="0"/>
                <a:cs typeface="Segoe UI" charset="0"/>
              </a:rPr>
              <a:t>Point-and-click rule builder for easy formatting and actions</a:t>
            </a:r>
          </a:p>
          <a:p>
            <a:pPr marL="0" marR="0" lvl="0" indent="0" algn="l" defTabSz="932037"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charset="0"/>
                <a:ea typeface="Segoe UI" charset="0"/>
                <a:cs typeface="Segoe UI" charset="0"/>
              </a:rPr>
              <a:t>Leverage over 160 apps and services directly in your list</a:t>
            </a:r>
          </a:p>
        </p:txBody>
      </p:sp>
      <p:sp>
        <p:nvSpPr>
          <p:cNvPr id="18" name="Title 3">
            <a:extLst>
              <a:ext uri="{FF2B5EF4-FFF2-40B4-BE49-F238E27FC236}">
                <a16:creationId xmlns:a16="http://schemas.microsoft.com/office/drawing/2014/main" id="{7003B559-1DAA-4E42-A6B8-CE5433BFC123}"/>
              </a:ext>
            </a:extLst>
          </p:cNvPr>
          <p:cNvSpPr txBox="1">
            <a:spLocks/>
          </p:cNvSpPr>
          <p:nvPr/>
        </p:nvSpPr>
        <p:spPr>
          <a:xfrm>
            <a:off x="7866322" y="227767"/>
            <a:ext cx="4303630" cy="1389589"/>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0000"/>
                </a:solidFill>
                <a:effectLst/>
                <a:uLnTx/>
                <a:uFillTx/>
                <a:latin typeface="Segoe UI Light" charset="0"/>
                <a:ea typeface="Segoe UI Light" charset="0"/>
                <a:cs typeface="Segoe UI Light" charset="0"/>
              </a:rPr>
              <a:t>Now available: </a:t>
            </a:r>
            <a:r>
              <a:rPr kumimoji="0" lang="en-US" sz="44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Custom forms for lists</a:t>
            </a:r>
          </a:p>
        </p:txBody>
      </p:sp>
      <p:grpSp>
        <p:nvGrpSpPr>
          <p:cNvPr id="6" name="Group 5"/>
          <p:cNvGrpSpPr/>
          <p:nvPr/>
        </p:nvGrpSpPr>
        <p:grpSpPr>
          <a:xfrm>
            <a:off x="420749" y="754561"/>
            <a:ext cx="6746559" cy="5454694"/>
            <a:chOff x="420749" y="754561"/>
            <a:chExt cx="6746559" cy="5454694"/>
          </a:xfrm>
        </p:grpSpPr>
        <p:grpSp>
          <p:nvGrpSpPr>
            <p:cNvPr id="20" name="Group 19"/>
            <p:cNvGrpSpPr/>
            <p:nvPr/>
          </p:nvGrpSpPr>
          <p:grpSpPr>
            <a:xfrm>
              <a:off x="420749" y="754561"/>
              <a:ext cx="5998567" cy="4229961"/>
              <a:chOff x="4793982" y="1179163"/>
              <a:chExt cx="7285559" cy="5137499"/>
            </a:xfrm>
          </p:grpSpPr>
          <p:pic>
            <p:nvPicPr>
              <p:cNvPr id="21" name="Picture 20" descr="A screenshot of a cell phone&#10;&#10;Description generated with very high confidence">
                <a:extLst>
                  <a:ext uri="{FF2B5EF4-FFF2-40B4-BE49-F238E27FC236}">
                    <a16:creationId xmlns:a16="http://schemas.microsoft.com/office/drawing/2014/main" id="{5FCDE5F4-70A1-4B0B-8A63-A596F1503145}"/>
                  </a:ext>
                </a:extLst>
              </p:cNvPr>
              <p:cNvPicPr>
                <a:picLocks noChangeAspect="1"/>
              </p:cNvPicPr>
              <p:nvPr/>
            </p:nvPicPr>
            <p:blipFill>
              <a:blip r:embed="rId3"/>
              <a:stretch>
                <a:fillRect/>
              </a:stretch>
            </p:blipFill>
            <p:spPr>
              <a:xfrm>
                <a:off x="5227637" y="1516062"/>
                <a:ext cx="6418249" cy="4314829"/>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982" y="1179163"/>
                <a:ext cx="7285559" cy="5137499"/>
              </a:xfrm>
              <a:prstGeom prst="rect">
                <a:avLst/>
              </a:prstGeom>
            </p:spPr>
          </p:pic>
        </p:grpSp>
        <p:grpSp>
          <p:nvGrpSpPr>
            <p:cNvPr id="23" name="Group 22"/>
            <p:cNvGrpSpPr/>
            <p:nvPr/>
          </p:nvGrpSpPr>
          <p:grpSpPr>
            <a:xfrm>
              <a:off x="1147508" y="2659062"/>
              <a:ext cx="6019800" cy="3550193"/>
              <a:chOff x="780549" y="2039939"/>
              <a:chExt cx="6347275" cy="3743323"/>
            </a:xfrm>
          </p:grpSpPr>
          <p:pic>
            <p:nvPicPr>
              <p:cNvPr id="24" name="Picture 23" descr="A screenshot of a social media post&#10;&#10;Description generated with very high confidence">
                <a:extLst>
                  <a:ext uri="{FF2B5EF4-FFF2-40B4-BE49-F238E27FC236}">
                    <a16:creationId xmlns:a16="http://schemas.microsoft.com/office/drawing/2014/main" id="{3B7D15F8-2F51-4DA5-A128-7C36D9354F2B}"/>
                  </a:ext>
                </a:extLst>
              </p:cNvPr>
              <p:cNvPicPr>
                <a:picLocks noChangeAspect="1"/>
              </p:cNvPicPr>
              <p:nvPr/>
            </p:nvPicPr>
            <p:blipFill>
              <a:blip r:embed="rId5"/>
              <a:stretch>
                <a:fillRect/>
              </a:stretch>
            </p:blipFill>
            <p:spPr>
              <a:xfrm>
                <a:off x="1193132" y="2345014"/>
                <a:ext cx="5482305" cy="315480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549" y="2039939"/>
                <a:ext cx="6347275" cy="3743323"/>
              </a:xfrm>
              <a:prstGeom prst="rect">
                <a:avLst/>
              </a:prstGeom>
            </p:spPr>
          </p:pic>
        </p:grpSp>
      </p:grpSp>
    </p:spTree>
    <p:extLst>
      <p:ext uri="{BB962C8B-B14F-4D97-AF65-F5344CB8AC3E}">
        <p14:creationId xmlns:p14="http://schemas.microsoft.com/office/powerpoint/2010/main" val="75137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1.94026E-7 -8.6246E-8 L -1.94026E-7 0.25034 " pathEditMode="relative" rAng="0" ptsTypes="AA">
                                      <p:cBhvr>
                                        <p:cTn id="9" dur="750" spd="-100000" fill="hold"/>
                                        <p:tgtEl>
                                          <p:spTgt spid="17"/>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36482E-6 4.36223E-6 L -3.36482E-6 0.25011 " pathEditMode="relative" rAng="0" ptsTypes="AA">
                                      <p:cBhvr>
                                        <p:cTn id="14" dur="750" spd="-100000" fill="hold"/>
                                        <p:tgtEl>
                                          <p:spTgt spid="18"/>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59C6-33DE-4270-A6BA-ECCB728CD283}"/>
              </a:ext>
            </a:extLst>
          </p:cNvPr>
          <p:cNvSpPr>
            <a:spLocks noGrp="1"/>
          </p:cNvSpPr>
          <p:nvPr>
            <p:ph type="title"/>
          </p:nvPr>
        </p:nvSpPr>
        <p:spPr/>
        <p:txBody>
          <a:bodyPr/>
          <a:lstStyle/>
          <a:p>
            <a:r>
              <a:rPr lang="en-US"/>
              <a:t>Custom forms with PowerApps</a:t>
            </a:r>
          </a:p>
        </p:txBody>
      </p:sp>
      <p:sp>
        <p:nvSpPr>
          <p:cNvPr id="3" name="Text Placeholder 2">
            <a:extLst>
              <a:ext uri="{FF2B5EF4-FFF2-40B4-BE49-F238E27FC236}">
                <a16:creationId xmlns:a16="http://schemas.microsoft.com/office/drawing/2014/main" id="{D3DDB5CD-4594-4A4E-B4AB-F88F7D55E5B6}"/>
              </a:ext>
            </a:extLst>
          </p:cNvPr>
          <p:cNvSpPr>
            <a:spLocks noGrp="1"/>
          </p:cNvSpPr>
          <p:nvPr>
            <p:ph type="body" sz="quarter" idx="10"/>
          </p:nvPr>
        </p:nvSpPr>
        <p:spPr>
          <a:xfrm>
            <a:off x="274703" y="1211287"/>
            <a:ext cx="4675148" cy="5503045"/>
          </a:xfrm>
        </p:spPr>
        <p:txBody>
          <a:bodyPr/>
          <a:lstStyle/>
          <a:p>
            <a:r>
              <a:rPr lang="en-US" dirty="0"/>
              <a:t>Built-in browser based customization experience</a:t>
            </a:r>
          </a:p>
          <a:p>
            <a:r>
              <a:rPr lang="en-US" dirty="0"/>
              <a:t>Integrated to modern SharePoint UX</a:t>
            </a:r>
          </a:p>
          <a:p>
            <a:r>
              <a:rPr lang="en-US" dirty="0"/>
              <a:t>Easy to customize, yet powerful enough to tackle complex scenarios</a:t>
            </a:r>
          </a:p>
          <a:p>
            <a:endParaRPr lang="en-US" dirty="0"/>
          </a:p>
        </p:txBody>
      </p:sp>
      <p:grpSp>
        <p:nvGrpSpPr>
          <p:cNvPr id="4" name="Group 3">
            <a:extLst>
              <a:ext uri="{FF2B5EF4-FFF2-40B4-BE49-F238E27FC236}">
                <a16:creationId xmlns:a16="http://schemas.microsoft.com/office/drawing/2014/main" id="{C18B4F15-0B0F-426A-8255-584C317BD170}"/>
              </a:ext>
            </a:extLst>
          </p:cNvPr>
          <p:cNvGrpSpPr/>
          <p:nvPr/>
        </p:nvGrpSpPr>
        <p:grpSpPr>
          <a:xfrm>
            <a:off x="11428558" y="18082"/>
            <a:ext cx="1007917" cy="937964"/>
            <a:chOff x="11203755" y="1"/>
            <a:chExt cx="988244" cy="919656"/>
          </a:xfrm>
        </p:grpSpPr>
        <p:sp>
          <p:nvSpPr>
            <p:cNvPr id="5" name="Right Triangle 4">
              <a:extLst>
                <a:ext uri="{FF2B5EF4-FFF2-40B4-BE49-F238E27FC236}">
                  <a16:creationId xmlns:a16="http://schemas.microsoft.com/office/drawing/2014/main" id="{F9A58432-C559-4B32-8EAF-D1D8E198890B}"/>
                </a:ext>
              </a:extLst>
            </p:cNvPr>
            <p:cNvSpPr/>
            <p:nvPr/>
          </p:nvSpPr>
          <p:spPr bwMode="auto">
            <a:xfrm rot="5400000" flipH="1">
              <a:off x="11246787" y="-25556"/>
              <a:ext cx="919656" cy="970769"/>
            </a:xfrm>
            <a:prstGeom prst="rtTriangle">
              <a:avLst/>
            </a:prstGeom>
            <a:solidFill>
              <a:srgbClr val="92D050"/>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vert270" wrap="square" lIns="47558" tIns="47558" rIns="47558" bIns="47558"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p>
              <a:pPr marL="0" marR="0" lvl="0" indent="0" algn="ctr" defTabSz="950843" rtl="0"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a:ln>
                  <a:noFill/>
                </a:ln>
                <a:solidFill>
                  <a:srgbClr val="E6E6E6"/>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6EADE5E9-67CE-44FB-8DC1-95B6ACB45714}"/>
                </a:ext>
              </a:extLst>
            </p:cNvPr>
            <p:cNvSpPr txBox="1"/>
            <p:nvPr/>
          </p:nvSpPr>
          <p:spPr>
            <a:xfrm rot="2620722">
              <a:off x="11203755" y="516439"/>
              <a:ext cx="771586" cy="160044"/>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40" b="1" i="0" u="none" strike="noStrike" kern="1200" cap="none" spc="-72" normalizeH="0" baseline="0" noProof="0" dirty="0">
                  <a:ln>
                    <a:noFill/>
                  </a:ln>
                  <a:solidFill>
                    <a:schemeClr val="accent6"/>
                  </a:solidFill>
                  <a:uLnTx/>
                  <a:uFillTx/>
                  <a:latin typeface="Segoe UI Semilight"/>
                  <a:ea typeface="+mn-ea"/>
                  <a:cs typeface="+mn-cs"/>
                </a:rPr>
                <a:t>Available now</a:t>
              </a:r>
            </a:p>
          </p:txBody>
        </p:sp>
      </p:grpSp>
      <p:pic>
        <p:nvPicPr>
          <p:cNvPr id="7" name="Picture 6">
            <a:extLst>
              <a:ext uri="{FF2B5EF4-FFF2-40B4-BE49-F238E27FC236}">
                <a16:creationId xmlns:a16="http://schemas.microsoft.com/office/drawing/2014/main" id="{2F8E0BC6-4E08-4391-92D8-E37C1E7641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9851" y="1323683"/>
            <a:ext cx="7398107" cy="4410534"/>
          </a:xfrm>
          <a:prstGeom prst="rect">
            <a:avLst/>
          </a:prstGeom>
        </p:spPr>
      </p:pic>
    </p:spTree>
    <p:extLst>
      <p:ext uri="{BB962C8B-B14F-4D97-AF65-F5344CB8AC3E}">
        <p14:creationId xmlns:p14="http://schemas.microsoft.com/office/powerpoint/2010/main" val="99624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EB8FBA-7767-4EDD-9B9F-0C6F264D0EC4}"/>
              </a:ext>
            </a:extLst>
          </p:cNvPr>
          <p:cNvSpPr/>
          <p:nvPr/>
        </p:nvSpPr>
        <p:spPr bwMode="auto">
          <a:xfrm>
            <a:off x="883" y="496"/>
            <a:ext cx="3445450" cy="6994028"/>
          </a:xfrm>
          <a:prstGeom prst="rect">
            <a:avLst/>
          </a:prstGeom>
          <a:solidFill>
            <a:srgbClr val="5252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 name="TextBox 5">
            <a:extLst>
              <a:ext uri="{FF2B5EF4-FFF2-40B4-BE49-F238E27FC236}">
                <a16:creationId xmlns:a16="http://schemas.microsoft.com/office/drawing/2014/main" id="{0B0178C6-C817-4BE8-8C4F-BA4619B16226}"/>
              </a:ext>
            </a:extLst>
          </p:cNvPr>
          <p:cNvSpPr txBox="1"/>
          <p:nvPr/>
        </p:nvSpPr>
        <p:spPr>
          <a:xfrm>
            <a:off x="450479" y="571261"/>
            <a:ext cx="2546259" cy="803817"/>
          </a:xfrm>
          <a:prstGeom prst="rect">
            <a:avLst/>
          </a:prstGeom>
          <a:noFill/>
        </p:spPr>
        <p:txBody>
          <a:bodyPr wrap="square" lIns="182854" tIns="146283" rIns="182854" bIns="146283" rtlCol="0" anchor="ctr">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35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Microsoft</a:t>
            </a:r>
          </a:p>
        </p:txBody>
      </p:sp>
      <p:sp>
        <p:nvSpPr>
          <p:cNvPr id="8" name="TextBox 7">
            <a:extLst>
              <a:ext uri="{FF2B5EF4-FFF2-40B4-BE49-F238E27FC236}">
                <a16:creationId xmlns:a16="http://schemas.microsoft.com/office/drawing/2014/main" id="{8249205E-737F-41E2-8D8C-89E039F4F464}"/>
              </a:ext>
            </a:extLst>
          </p:cNvPr>
          <p:cNvSpPr txBox="1"/>
          <p:nvPr/>
        </p:nvSpPr>
        <p:spPr>
          <a:xfrm>
            <a:off x="183196" y="2196259"/>
            <a:ext cx="3099327" cy="3345782"/>
          </a:xfrm>
          <a:prstGeom prst="rect">
            <a:avLst/>
          </a:prstGeom>
          <a:noFill/>
        </p:spPr>
        <p:txBody>
          <a:bodyPr wrap="square" lIns="182854" tIns="146283" rIns="182854" bIns="146283" rtlCol="0" anchor="ctr">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35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World class tools whatever your requirements demands</a:t>
            </a:r>
          </a:p>
        </p:txBody>
      </p:sp>
      <p:grpSp>
        <p:nvGrpSpPr>
          <p:cNvPr id="46" name="Group 45">
            <a:extLst>
              <a:ext uri="{FF2B5EF4-FFF2-40B4-BE49-F238E27FC236}">
                <a16:creationId xmlns:a16="http://schemas.microsoft.com/office/drawing/2014/main" id="{51B166CE-171F-4B6E-B9E9-DD641A9FF10A}"/>
              </a:ext>
            </a:extLst>
          </p:cNvPr>
          <p:cNvGrpSpPr/>
          <p:nvPr/>
        </p:nvGrpSpPr>
        <p:grpSpPr>
          <a:xfrm>
            <a:off x="3743701" y="2570039"/>
            <a:ext cx="3831608" cy="1363048"/>
            <a:chOff x="3611708" y="1678047"/>
            <a:chExt cx="3756819" cy="1336443"/>
          </a:xfrm>
        </p:grpSpPr>
        <p:pic>
          <p:nvPicPr>
            <p:cNvPr id="9" name="Picture 8">
              <a:extLst>
                <a:ext uri="{FF2B5EF4-FFF2-40B4-BE49-F238E27FC236}">
                  <a16:creationId xmlns:a16="http://schemas.microsoft.com/office/drawing/2014/main" id="{FF9741B3-C755-4021-A90D-CCF93DFE1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708" y="1678047"/>
              <a:ext cx="1290637" cy="1052513"/>
            </a:xfrm>
            <a:prstGeom prst="rect">
              <a:avLst/>
            </a:prstGeom>
          </p:spPr>
        </p:pic>
        <p:pic>
          <p:nvPicPr>
            <p:cNvPr id="10" name="Picture 9">
              <a:extLst>
                <a:ext uri="{FF2B5EF4-FFF2-40B4-BE49-F238E27FC236}">
                  <a16:creationId xmlns:a16="http://schemas.microsoft.com/office/drawing/2014/main" id="{0C1E0394-29B5-442D-B76E-E0F17F559DB7}"/>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0365"/>
            <a:stretch/>
          </p:blipFill>
          <p:spPr>
            <a:xfrm>
              <a:off x="4836642" y="1737608"/>
              <a:ext cx="1337997" cy="933390"/>
            </a:xfrm>
            <a:prstGeom prst="rect">
              <a:avLst/>
            </a:prstGeom>
          </p:spPr>
        </p:pic>
        <p:sp>
          <p:nvSpPr>
            <p:cNvPr id="2" name="TextBox 1">
              <a:extLst>
                <a:ext uri="{FF2B5EF4-FFF2-40B4-BE49-F238E27FC236}">
                  <a16:creationId xmlns:a16="http://schemas.microsoft.com/office/drawing/2014/main" id="{24393C32-AD03-4161-B536-8716D0E99A35}"/>
                </a:ext>
              </a:extLst>
            </p:cNvPr>
            <p:cNvSpPr txBox="1"/>
            <p:nvPr/>
          </p:nvSpPr>
          <p:spPr>
            <a:xfrm>
              <a:off x="3663995" y="2670998"/>
              <a:ext cx="1156415" cy="34349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862786"/>
                  </a:solidFill>
                  <a:effectLst/>
                  <a:uLnTx/>
                  <a:uFillTx/>
                  <a:latin typeface="Segoe UI Light" panose="020B0502040204020203" pitchFamily="34" charset="0"/>
                  <a:ea typeface="+mn-ea"/>
                  <a:cs typeface="Segoe UI Light" panose="020B0502040204020203" pitchFamily="34" charset="0"/>
                </a:rPr>
                <a:t>PowerApps</a:t>
              </a:r>
            </a:p>
          </p:txBody>
        </p:sp>
        <p:sp>
          <p:nvSpPr>
            <p:cNvPr id="21" name="TextBox 20">
              <a:extLst>
                <a:ext uri="{FF2B5EF4-FFF2-40B4-BE49-F238E27FC236}">
                  <a16:creationId xmlns:a16="http://schemas.microsoft.com/office/drawing/2014/main" id="{917DAA5F-3264-47A2-800E-EDDC7A0723CD}"/>
                </a:ext>
              </a:extLst>
            </p:cNvPr>
            <p:cNvSpPr txBox="1"/>
            <p:nvPr/>
          </p:nvSpPr>
          <p:spPr>
            <a:xfrm>
              <a:off x="4927432" y="2670998"/>
              <a:ext cx="1156415" cy="34349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177FF"/>
                  </a:solidFill>
                  <a:effectLst/>
                  <a:uLnTx/>
                  <a:uFillTx/>
                  <a:latin typeface="Segoe UI Light" panose="020B0502040204020203" pitchFamily="34" charset="0"/>
                  <a:ea typeface="+mn-ea"/>
                  <a:cs typeface="Segoe UI Light" panose="020B0502040204020203" pitchFamily="34" charset="0"/>
                </a:rPr>
                <a:t>Flow</a:t>
              </a:r>
            </a:p>
          </p:txBody>
        </p:sp>
        <p:grpSp>
          <p:nvGrpSpPr>
            <p:cNvPr id="45" name="Group 44">
              <a:extLst>
                <a:ext uri="{FF2B5EF4-FFF2-40B4-BE49-F238E27FC236}">
                  <a16:creationId xmlns:a16="http://schemas.microsoft.com/office/drawing/2014/main" id="{16597488-DE47-4F22-8D27-BAFDD7668B4F}"/>
                </a:ext>
              </a:extLst>
            </p:cNvPr>
            <p:cNvGrpSpPr/>
            <p:nvPr/>
          </p:nvGrpSpPr>
          <p:grpSpPr>
            <a:xfrm>
              <a:off x="6212112" y="1850807"/>
              <a:ext cx="1156415" cy="1163683"/>
              <a:chOff x="6096000" y="1168636"/>
              <a:chExt cx="1156415" cy="1163683"/>
            </a:xfrm>
          </p:grpSpPr>
          <p:grpSp>
            <p:nvGrpSpPr>
              <p:cNvPr id="11" name="Group 10">
                <a:extLst>
                  <a:ext uri="{FF2B5EF4-FFF2-40B4-BE49-F238E27FC236}">
                    <a16:creationId xmlns:a16="http://schemas.microsoft.com/office/drawing/2014/main" id="{1EA90407-4179-4605-8E48-EBC6AE5C3993}"/>
                  </a:ext>
                </a:extLst>
              </p:cNvPr>
              <p:cNvGrpSpPr>
                <a:grpSpLocks noChangeAspect="1"/>
              </p:cNvGrpSpPr>
              <p:nvPr/>
            </p:nvGrpSpPr>
            <p:grpSpPr>
              <a:xfrm>
                <a:off x="6133475" y="1168636"/>
                <a:ext cx="1028079" cy="875368"/>
                <a:chOff x="8777492" y="4557438"/>
                <a:chExt cx="2056159" cy="1750736"/>
              </a:xfrm>
            </p:grpSpPr>
            <p:sp>
              <p:nvSpPr>
                <p:cNvPr id="12" name="Rectangle: Rounded Corners 11">
                  <a:extLst>
                    <a:ext uri="{FF2B5EF4-FFF2-40B4-BE49-F238E27FC236}">
                      <a16:creationId xmlns:a16="http://schemas.microsoft.com/office/drawing/2014/main" id="{9EA8340D-C5A4-4AC6-89F4-0E3C7B4EFA84}"/>
                    </a:ext>
                  </a:extLst>
                </p:cNvPr>
                <p:cNvSpPr/>
                <p:nvPr/>
              </p:nvSpPr>
              <p:spPr bwMode="auto">
                <a:xfrm>
                  <a:off x="8777492" y="4557438"/>
                  <a:ext cx="2056159" cy="1342518"/>
                </a:xfrm>
                <a:prstGeom prst="roundRect">
                  <a:avLst/>
                </a:prstGeom>
                <a:noFill/>
                <a:ln w="76200">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BECCA06C-F1F0-46AF-951C-9D49D55B762E}"/>
                    </a:ext>
                  </a:extLst>
                </p:cNvPr>
                <p:cNvGrpSpPr/>
                <p:nvPr/>
              </p:nvGrpSpPr>
              <p:grpSpPr>
                <a:xfrm>
                  <a:off x="9074573" y="4995632"/>
                  <a:ext cx="1461996" cy="1312542"/>
                  <a:chOff x="903222" y="3816050"/>
                  <a:chExt cx="1461996" cy="1312542"/>
                </a:xfrm>
              </p:grpSpPr>
              <p:sp>
                <p:nvSpPr>
                  <p:cNvPr id="14" name="Rectangle 13">
                    <a:extLst>
                      <a:ext uri="{FF2B5EF4-FFF2-40B4-BE49-F238E27FC236}">
                        <a16:creationId xmlns:a16="http://schemas.microsoft.com/office/drawing/2014/main" id="{B3A7FB56-60C3-48A3-8609-208893BF3273}"/>
                      </a:ext>
                    </a:extLst>
                  </p:cNvPr>
                  <p:cNvSpPr/>
                  <p:nvPr/>
                </p:nvSpPr>
                <p:spPr bwMode="auto">
                  <a:xfrm>
                    <a:off x="903222" y="4622432"/>
                    <a:ext cx="1461996" cy="50616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 name="Group 14">
                    <a:extLst>
                      <a:ext uri="{FF2B5EF4-FFF2-40B4-BE49-F238E27FC236}">
                        <a16:creationId xmlns:a16="http://schemas.microsoft.com/office/drawing/2014/main" id="{65B8BFBB-78C4-433F-B027-4DEC210EA35A}"/>
                      </a:ext>
                    </a:extLst>
                  </p:cNvPr>
                  <p:cNvGrpSpPr/>
                  <p:nvPr/>
                </p:nvGrpSpPr>
                <p:grpSpPr>
                  <a:xfrm>
                    <a:off x="1045517" y="3816050"/>
                    <a:ext cx="1201392" cy="1054698"/>
                    <a:chOff x="3496268" y="5675243"/>
                    <a:chExt cx="1201392" cy="1054698"/>
                  </a:xfrm>
                  <a:solidFill>
                    <a:srgbClr val="FFB900"/>
                  </a:solidFill>
                </p:grpSpPr>
                <p:sp>
                  <p:nvSpPr>
                    <p:cNvPr id="16" name="Rectangle: Rounded Corners 15">
                      <a:extLst>
                        <a:ext uri="{FF2B5EF4-FFF2-40B4-BE49-F238E27FC236}">
                          <a16:creationId xmlns:a16="http://schemas.microsoft.com/office/drawing/2014/main" id="{63B91700-D8BB-4CAF-99B9-6635CDD9005B}"/>
                        </a:ext>
                      </a:extLst>
                    </p:cNvPr>
                    <p:cNvSpPr/>
                    <p:nvPr/>
                  </p:nvSpPr>
                  <p:spPr bwMode="auto">
                    <a:xfrm>
                      <a:off x="3496268" y="6302557"/>
                      <a:ext cx="246888" cy="42738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567FF3F1-5789-4854-82FF-ACF910EEA661}"/>
                        </a:ext>
                      </a:extLst>
                    </p:cNvPr>
                    <p:cNvSpPr/>
                    <p:nvPr/>
                  </p:nvSpPr>
                  <p:spPr bwMode="auto">
                    <a:xfrm>
                      <a:off x="3814436" y="5899957"/>
                      <a:ext cx="246888" cy="829984"/>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63E197E0-9723-45B8-8D10-863BFAFADBE5}"/>
                        </a:ext>
                      </a:extLst>
                    </p:cNvPr>
                    <p:cNvSpPr/>
                    <p:nvPr/>
                  </p:nvSpPr>
                  <p:spPr bwMode="auto">
                    <a:xfrm>
                      <a:off x="4132604" y="6062871"/>
                      <a:ext cx="246888" cy="667070"/>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6B3BE589-5635-4944-A89C-30197A73E8B8}"/>
                        </a:ext>
                      </a:extLst>
                    </p:cNvPr>
                    <p:cNvSpPr/>
                    <p:nvPr/>
                  </p:nvSpPr>
                  <p:spPr bwMode="auto">
                    <a:xfrm>
                      <a:off x="4450772" y="5675243"/>
                      <a:ext cx="246888" cy="1054697"/>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sp>
            <p:nvSpPr>
              <p:cNvPr id="22" name="TextBox 21">
                <a:extLst>
                  <a:ext uri="{FF2B5EF4-FFF2-40B4-BE49-F238E27FC236}">
                    <a16:creationId xmlns:a16="http://schemas.microsoft.com/office/drawing/2014/main" id="{03521CC8-56E6-4008-98AD-429EB31932BA}"/>
                  </a:ext>
                </a:extLst>
              </p:cNvPr>
              <p:cNvSpPr txBox="1"/>
              <p:nvPr/>
            </p:nvSpPr>
            <p:spPr>
              <a:xfrm>
                <a:off x="6096000" y="1988827"/>
                <a:ext cx="1156415" cy="343492"/>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FFB900"/>
                    </a:solidFill>
                    <a:effectLst/>
                    <a:uLnTx/>
                    <a:uFillTx/>
                    <a:latin typeface="Segoe UI Light" panose="020B0502040204020203" pitchFamily="34" charset="0"/>
                    <a:ea typeface="+mn-ea"/>
                    <a:cs typeface="Segoe UI Light" panose="020B0502040204020203" pitchFamily="34" charset="0"/>
                  </a:rPr>
                  <a:t>Power BI</a:t>
                </a:r>
              </a:p>
            </p:txBody>
          </p:sp>
        </p:grpSp>
      </p:grpSp>
      <p:sp>
        <p:nvSpPr>
          <p:cNvPr id="20" name="TextBox 19">
            <a:extLst>
              <a:ext uri="{FF2B5EF4-FFF2-40B4-BE49-F238E27FC236}">
                <a16:creationId xmlns:a16="http://schemas.microsoft.com/office/drawing/2014/main" id="{1AFDA31D-F8C2-4AB8-AF45-E4AECC0FC693}"/>
              </a:ext>
            </a:extLst>
          </p:cNvPr>
          <p:cNvSpPr txBox="1"/>
          <p:nvPr/>
        </p:nvSpPr>
        <p:spPr>
          <a:xfrm>
            <a:off x="4014733" y="2095498"/>
            <a:ext cx="3171120" cy="478376"/>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Citizen Developer</a:t>
            </a:r>
          </a:p>
        </p:txBody>
      </p:sp>
      <p:cxnSp>
        <p:nvCxnSpPr>
          <p:cNvPr id="24" name="Straight Connector 23">
            <a:extLst>
              <a:ext uri="{FF2B5EF4-FFF2-40B4-BE49-F238E27FC236}">
                <a16:creationId xmlns:a16="http://schemas.microsoft.com/office/drawing/2014/main" id="{3A80A51A-7CC5-4B56-95C9-1AEEBEDDAF7B}"/>
              </a:ext>
            </a:extLst>
          </p:cNvPr>
          <p:cNvCxnSpPr>
            <a:cxnSpLocks/>
          </p:cNvCxnSpPr>
          <p:nvPr/>
        </p:nvCxnSpPr>
        <p:spPr>
          <a:xfrm>
            <a:off x="7913879" y="1194016"/>
            <a:ext cx="0" cy="4682206"/>
          </a:xfrm>
          <a:prstGeom prst="line">
            <a:avLst/>
          </a:prstGeom>
          <a:ln>
            <a:solidFill>
              <a:srgbClr val="862786"/>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A72AF8C9-A684-45E6-9F08-B18D0624A216}"/>
              </a:ext>
            </a:extLst>
          </p:cNvPr>
          <p:cNvGrpSpPr/>
          <p:nvPr/>
        </p:nvGrpSpPr>
        <p:grpSpPr>
          <a:xfrm>
            <a:off x="4342654" y="5107290"/>
            <a:ext cx="3530285" cy="1025761"/>
            <a:chOff x="3492481" y="4059707"/>
            <a:chExt cx="3461378" cy="1005739"/>
          </a:xfrm>
        </p:grpSpPr>
        <p:sp>
          <p:nvSpPr>
            <p:cNvPr id="27" name="TextBox 26">
              <a:extLst>
                <a:ext uri="{FF2B5EF4-FFF2-40B4-BE49-F238E27FC236}">
                  <a16:creationId xmlns:a16="http://schemas.microsoft.com/office/drawing/2014/main" id="{6B19A6EF-A89C-45D7-B3B0-C48FC38C19A4}"/>
                </a:ext>
              </a:extLst>
            </p:cNvPr>
            <p:cNvSpPr txBox="1"/>
            <p:nvPr/>
          </p:nvSpPr>
          <p:spPr>
            <a:xfrm>
              <a:off x="3844636" y="4132242"/>
              <a:ext cx="3109223" cy="8457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Productivity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Consistency</a:t>
              </a:r>
            </a:p>
          </p:txBody>
        </p:sp>
        <p:sp>
          <p:nvSpPr>
            <p:cNvPr id="29" name="TextBox 28">
              <a:extLst>
                <a:ext uri="{FF2B5EF4-FFF2-40B4-BE49-F238E27FC236}">
                  <a16:creationId xmlns:a16="http://schemas.microsoft.com/office/drawing/2014/main" id="{C0696592-2B13-498A-B0D3-474258103965}"/>
                </a:ext>
              </a:extLst>
            </p:cNvPr>
            <p:cNvSpPr txBox="1"/>
            <p:nvPr/>
          </p:nvSpPr>
          <p:spPr>
            <a:xfrm>
              <a:off x="3492482" y="4059707"/>
              <a:ext cx="462471" cy="59465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64" b="0" i="0" u="none" strike="noStrike" kern="1200" cap="none" spc="0" normalizeH="0" baseline="0" noProof="0" dirty="0">
                  <a:ln>
                    <a:noFill/>
                  </a:ln>
                  <a:solidFill>
                    <a:srgbClr val="00B050"/>
                  </a:solidFill>
                  <a:effectLst/>
                  <a:uLnTx/>
                  <a:uFillTx/>
                  <a:latin typeface="Wingdings" panose="05000000000000000000" pitchFamily="2" charset="2"/>
                  <a:ea typeface="+mn-ea"/>
                  <a:cs typeface="+mn-cs"/>
                </a:rPr>
                <a:t>ü</a:t>
              </a:r>
            </a:p>
          </p:txBody>
        </p:sp>
        <p:sp>
          <p:nvSpPr>
            <p:cNvPr id="30" name="TextBox 29">
              <a:extLst>
                <a:ext uri="{FF2B5EF4-FFF2-40B4-BE49-F238E27FC236}">
                  <a16:creationId xmlns:a16="http://schemas.microsoft.com/office/drawing/2014/main" id="{CD608043-0677-4F3D-AF75-24B1E2101732}"/>
                </a:ext>
              </a:extLst>
            </p:cNvPr>
            <p:cNvSpPr txBox="1"/>
            <p:nvPr/>
          </p:nvSpPr>
          <p:spPr>
            <a:xfrm>
              <a:off x="3492481" y="4470796"/>
              <a:ext cx="462471" cy="59465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64" b="0" i="0" u="none" strike="noStrike" kern="1200" cap="none" spc="0" normalizeH="0" baseline="0" noProof="0" dirty="0">
                  <a:ln>
                    <a:noFill/>
                  </a:ln>
                  <a:solidFill>
                    <a:srgbClr val="00B050"/>
                  </a:solidFill>
                  <a:effectLst/>
                  <a:uLnTx/>
                  <a:uFillTx/>
                  <a:latin typeface="Wingdings" panose="05000000000000000000" pitchFamily="2" charset="2"/>
                  <a:ea typeface="+mn-ea"/>
                  <a:cs typeface="+mn-cs"/>
                </a:rPr>
                <a:t>ü</a:t>
              </a:r>
            </a:p>
          </p:txBody>
        </p:sp>
      </p:grpSp>
      <p:grpSp>
        <p:nvGrpSpPr>
          <p:cNvPr id="49" name="Group 48">
            <a:extLst>
              <a:ext uri="{FF2B5EF4-FFF2-40B4-BE49-F238E27FC236}">
                <a16:creationId xmlns:a16="http://schemas.microsoft.com/office/drawing/2014/main" id="{74E3972A-D1FD-4F00-9943-9306D6C9F3C4}"/>
              </a:ext>
            </a:extLst>
          </p:cNvPr>
          <p:cNvGrpSpPr/>
          <p:nvPr/>
        </p:nvGrpSpPr>
        <p:grpSpPr>
          <a:xfrm>
            <a:off x="9087217" y="5099464"/>
            <a:ext cx="3058608" cy="1025761"/>
            <a:chOff x="8124301" y="4057075"/>
            <a:chExt cx="2998908" cy="1005739"/>
          </a:xfrm>
        </p:grpSpPr>
        <p:sp>
          <p:nvSpPr>
            <p:cNvPr id="28" name="TextBox 27">
              <a:extLst>
                <a:ext uri="{FF2B5EF4-FFF2-40B4-BE49-F238E27FC236}">
                  <a16:creationId xmlns:a16="http://schemas.microsoft.com/office/drawing/2014/main" id="{E62793F5-F290-4D97-8CA1-3E7A800D35FB}"/>
                </a:ext>
              </a:extLst>
            </p:cNvPr>
            <p:cNvSpPr txBox="1"/>
            <p:nvPr/>
          </p:nvSpPr>
          <p:spPr>
            <a:xfrm>
              <a:off x="8504079" y="4132242"/>
              <a:ext cx="2619130" cy="84574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Innovation</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Flexibility</a:t>
              </a:r>
            </a:p>
          </p:txBody>
        </p:sp>
        <p:sp>
          <p:nvSpPr>
            <p:cNvPr id="32" name="TextBox 31">
              <a:extLst>
                <a:ext uri="{FF2B5EF4-FFF2-40B4-BE49-F238E27FC236}">
                  <a16:creationId xmlns:a16="http://schemas.microsoft.com/office/drawing/2014/main" id="{6AA45A1F-37E1-4108-A938-A2801402AAA1}"/>
                </a:ext>
              </a:extLst>
            </p:cNvPr>
            <p:cNvSpPr txBox="1"/>
            <p:nvPr/>
          </p:nvSpPr>
          <p:spPr>
            <a:xfrm>
              <a:off x="8124302" y="4057075"/>
              <a:ext cx="462471" cy="59465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64" b="0" i="0" u="none" strike="noStrike" kern="1200" cap="none" spc="0" normalizeH="0" baseline="0" noProof="0" dirty="0">
                  <a:ln>
                    <a:noFill/>
                  </a:ln>
                  <a:solidFill>
                    <a:srgbClr val="00B050"/>
                  </a:solidFill>
                  <a:effectLst/>
                  <a:uLnTx/>
                  <a:uFillTx/>
                  <a:latin typeface="Wingdings" panose="05000000000000000000" pitchFamily="2" charset="2"/>
                  <a:ea typeface="+mn-ea"/>
                  <a:cs typeface="+mn-cs"/>
                </a:rPr>
                <a:t>ü</a:t>
              </a:r>
            </a:p>
          </p:txBody>
        </p:sp>
        <p:sp>
          <p:nvSpPr>
            <p:cNvPr id="33" name="TextBox 32">
              <a:extLst>
                <a:ext uri="{FF2B5EF4-FFF2-40B4-BE49-F238E27FC236}">
                  <a16:creationId xmlns:a16="http://schemas.microsoft.com/office/drawing/2014/main" id="{43847CCD-BFE5-4401-B2FD-31DBEFEDA33C}"/>
                </a:ext>
              </a:extLst>
            </p:cNvPr>
            <p:cNvSpPr txBox="1"/>
            <p:nvPr/>
          </p:nvSpPr>
          <p:spPr>
            <a:xfrm>
              <a:off x="8124301" y="4468164"/>
              <a:ext cx="462471" cy="59465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64" b="0" i="0" u="none" strike="noStrike" kern="1200" cap="none" spc="0" normalizeH="0" baseline="0" noProof="0" dirty="0">
                  <a:ln>
                    <a:noFill/>
                  </a:ln>
                  <a:solidFill>
                    <a:srgbClr val="00B050"/>
                  </a:solidFill>
                  <a:effectLst/>
                  <a:uLnTx/>
                  <a:uFillTx/>
                  <a:latin typeface="Wingdings" panose="05000000000000000000" pitchFamily="2" charset="2"/>
                  <a:ea typeface="+mn-ea"/>
                  <a:cs typeface="+mn-cs"/>
                </a:rPr>
                <a:t>ü</a:t>
              </a:r>
            </a:p>
          </p:txBody>
        </p:sp>
      </p:grpSp>
      <p:sp>
        <p:nvSpPr>
          <p:cNvPr id="26" name="TextBox 25">
            <a:extLst>
              <a:ext uri="{FF2B5EF4-FFF2-40B4-BE49-F238E27FC236}">
                <a16:creationId xmlns:a16="http://schemas.microsoft.com/office/drawing/2014/main" id="{8B8500A2-5816-42D6-A5F0-FA3A5FCC2945}"/>
              </a:ext>
            </a:extLst>
          </p:cNvPr>
          <p:cNvSpPr txBox="1"/>
          <p:nvPr/>
        </p:nvSpPr>
        <p:spPr>
          <a:xfrm>
            <a:off x="8674254" y="2095497"/>
            <a:ext cx="3171120" cy="46903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Professional Developer</a:t>
            </a:r>
          </a:p>
        </p:txBody>
      </p:sp>
      <p:grpSp>
        <p:nvGrpSpPr>
          <p:cNvPr id="59" name="Group 58">
            <a:extLst>
              <a:ext uri="{FF2B5EF4-FFF2-40B4-BE49-F238E27FC236}">
                <a16:creationId xmlns:a16="http://schemas.microsoft.com/office/drawing/2014/main" id="{43227458-48C8-41CF-AA10-29F05C5E3F52}"/>
              </a:ext>
            </a:extLst>
          </p:cNvPr>
          <p:cNvGrpSpPr/>
          <p:nvPr/>
        </p:nvGrpSpPr>
        <p:grpSpPr>
          <a:xfrm>
            <a:off x="8200705" y="1372099"/>
            <a:ext cx="4229169" cy="3775769"/>
            <a:chOff x="8039772" y="1345318"/>
            <a:chExt cx="4146621" cy="3702070"/>
          </a:xfrm>
        </p:grpSpPr>
        <p:grpSp>
          <p:nvGrpSpPr>
            <p:cNvPr id="53" name="Group 52">
              <a:extLst>
                <a:ext uri="{FF2B5EF4-FFF2-40B4-BE49-F238E27FC236}">
                  <a16:creationId xmlns:a16="http://schemas.microsoft.com/office/drawing/2014/main" id="{4D97CEAC-DAB0-413E-8D35-5376A33CBCC6}"/>
                </a:ext>
              </a:extLst>
            </p:cNvPr>
            <p:cNvGrpSpPr/>
            <p:nvPr/>
          </p:nvGrpSpPr>
          <p:grpSpPr>
            <a:xfrm>
              <a:off x="9264768" y="1345318"/>
              <a:ext cx="1587842" cy="2185146"/>
              <a:chOff x="9143016" y="649490"/>
              <a:chExt cx="1587842" cy="2185146"/>
            </a:xfrm>
          </p:grpSpPr>
          <p:pic>
            <p:nvPicPr>
              <p:cNvPr id="35" name="Picture 34">
                <a:extLst>
                  <a:ext uri="{FF2B5EF4-FFF2-40B4-BE49-F238E27FC236}">
                    <a16:creationId xmlns:a16="http://schemas.microsoft.com/office/drawing/2014/main" id="{EA7FB647-52CF-4E0E-9BB1-0F6D475CC138}"/>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143016" y="649490"/>
                <a:ext cx="1587842" cy="1621626"/>
              </a:xfrm>
              <a:prstGeom prst="rect">
                <a:avLst/>
              </a:prstGeom>
            </p:spPr>
          </p:pic>
          <p:sp>
            <p:nvSpPr>
              <p:cNvPr id="39" name="TextBox 38">
                <a:extLst>
                  <a:ext uri="{FF2B5EF4-FFF2-40B4-BE49-F238E27FC236}">
                    <a16:creationId xmlns:a16="http://schemas.microsoft.com/office/drawing/2014/main" id="{A4B03FD1-F063-4A09-85D6-EDD7A185A9D2}"/>
                  </a:ext>
                </a:extLst>
              </p:cNvPr>
              <p:cNvSpPr txBox="1"/>
              <p:nvPr/>
            </p:nvSpPr>
            <p:spPr>
              <a:xfrm>
                <a:off x="9286118" y="1988827"/>
                <a:ext cx="1301638" cy="84580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3497DA"/>
                    </a:solidFill>
                    <a:effectLst/>
                    <a:uLnTx/>
                    <a:uFillTx/>
                    <a:latin typeface="Segoe UI Light" panose="020B0502040204020203" pitchFamily="34" charset="0"/>
                    <a:ea typeface="+mn-ea"/>
                    <a:cs typeface="Segoe UI Light" panose="020B0502040204020203" pitchFamily="34" charset="0"/>
                  </a:rPr>
                  <a:t>Visual Studio Tools for Xamarin</a:t>
                </a:r>
              </a:p>
            </p:txBody>
          </p:sp>
        </p:grpSp>
        <p:grpSp>
          <p:nvGrpSpPr>
            <p:cNvPr id="56" name="Group 55">
              <a:extLst>
                <a:ext uri="{FF2B5EF4-FFF2-40B4-BE49-F238E27FC236}">
                  <a16:creationId xmlns:a16="http://schemas.microsoft.com/office/drawing/2014/main" id="{5E0CD029-33C3-43E1-BDEA-21E58272500E}"/>
                </a:ext>
              </a:extLst>
            </p:cNvPr>
            <p:cNvGrpSpPr/>
            <p:nvPr/>
          </p:nvGrpSpPr>
          <p:grpSpPr>
            <a:xfrm>
              <a:off x="10772192" y="1621813"/>
              <a:ext cx="1414201" cy="1627218"/>
              <a:chOff x="10599026" y="777557"/>
              <a:chExt cx="1414201" cy="1627218"/>
            </a:xfrm>
          </p:grpSpPr>
          <p:sp>
            <p:nvSpPr>
              <p:cNvPr id="38" name="TextBox 37">
                <a:extLst>
                  <a:ext uri="{FF2B5EF4-FFF2-40B4-BE49-F238E27FC236}">
                    <a16:creationId xmlns:a16="http://schemas.microsoft.com/office/drawing/2014/main" id="{41E5A06C-E8B4-4D45-B173-7296A6551F00}"/>
                  </a:ext>
                </a:extLst>
              </p:cNvPr>
              <p:cNvSpPr txBox="1"/>
              <p:nvPr/>
            </p:nvSpPr>
            <p:spPr>
              <a:xfrm>
                <a:off x="10599026" y="1810125"/>
                <a:ext cx="1414201" cy="59465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CB2E6D"/>
                    </a:solidFill>
                    <a:effectLst/>
                    <a:uLnTx/>
                    <a:uFillTx/>
                    <a:latin typeface="Segoe UI Light" panose="020B0502040204020203" pitchFamily="34" charset="0"/>
                    <a:ea typeface="+mn-ea"/>
                    <a:cs typeface="Segoe UI Light" panose="020B0502040204020203" pitchFamily="34" charset="0"/>
                  </a:rPr>
                  <a:t>Visual Studio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CB2E6D"/>
                    </a:solidFill>
                    <a:effectLst/>
                    <a:uLnTx/>
                    <a:uFillTx/>
                    <a:latin typeface="Segoe UI Light" panose="020B0502040204020203" pitchFamily="34" charset="0"/>
                    <a:ea typeface="+mn-ea"/>
                    <a:cs typeface="Segoe UI Light" panose="020B0502040204020203" pitchFamily="34" charset="0"/>
                  </a:rPr>
                  <a:t>App Center</a:t>
                </a:r>
              </a:p>
            </p:txBody>
          </p:sp>
          <p:pic>
            <p:nvPicPr>
              <p:cNvPr id="25" name="Picture 24">
                <a:extLst>
                  <a:ext uri="{FF2B5EF4-FFF2-40B4-BE49-F238E27FC236}">
                    <a16:creationId xmlns:a16="http://schemas.microsoft.com/office/drawing/2014/main" id="{9C604E19-B297-4001-8514-93842C43F4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5255" y="777557"/>
                <a:ext cx="1021743" cy="1097280"/>
              </a:xfrm>
              <a:prstGeom prst="rect">
                <a:avLst/>
              </a:prstGeom>
            </p:spPr>
          </p:pic>
        </p:grpSp>
        <p:grpSp>
          <p:nvGrpSpPr>
            <p:cNvPr id="57" name="Group 56">
              <a:extLst>
                <a:ext uri="{FF2B5EF4-FFF2-40B4-BE49-F238E27FC236}">
                  <a16:creationId xmlns:a16="http://schemas.microsoft.com/office/drawing/2014/main" id="{3E3112FC-EDAE-44BB-8697-4A8D8A38103C}"/>
                </a:ext>
              </a:extLst>
            </p:cNvPr>
            <p:cNvGrpSpPr/>
            <p:nvPr/>
          </p:nvGrpSpPr>
          <p:grpSpPr>
            <a:xfrm>
              <a:off x="8039772" y="1621813"/>
              <a:ext cx="1301638" cy="1934956"/>
              <a:chOff x="8068371" y="3085097"/>
              <a:chExt cx="1301638" cy="1934956"/>
            </a:xfrm>
          </p:grpSpPr>
          <p:pic>
            <p:nvPicPr>
              <p:cNvPr id="7" name="Picture 6">
                <a:extLst>
                  <a:ext uri="{FF2B5EF4-FFF2-40B4-BE49-F238E27FC236}">
                    <a16:creationId xmlns:a16="http://schemas.microsoft.com/office/drawing/2014/main" id="{F92978D0-BA5B-44C2-9DC8-1BF1ED62FF1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0120" y="3085097"/>
                <a:ext cx="1118141" cy="1097280"/>
              </a:xfrm>
              <a:prstGeom prst="rect">
                <a:avLst/>
              </a:prstGeom>
            </p:spPr>
          </p:pic>
          <p:sp>
            <p:nvSpPr>
              <p:cNvPr id="50" name="TextBox 49">
                <a:extLst>
                  <a:ext uri="{FF2B5EF4-FFF2-40B4-BE49-F238E27FC236}">
                    <a16:creationId xmlns:a16="http://schemas.microsoft.com/office/drawing/2014/main" id="{BE0EDD66-B43A-4A14-A164-26FDF492B3C9}"/>
                  </a:ext>
                </a:extLst>
              </p:cNvPr>
              <p:cNvSpPr txBox="1"/>
              <p:nvPr/>
            </p:nvSpPr>
            <p:spPr>
              <a:xfrm>
                <a:off x="8068371" y="4174244"/>
                <a:ext cx="1301638" cy="84580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67217A"/>
                    </a:solidFill>
                    <a:effectLst/>
                    <a:uLnTx/>
                    <a:uFillTx/>
                    <a:latin typeface="Segoe UI Light" panose="020B0502040204020203" pitchFamily="34" charset="0"/>
                    <a:ea typeface="+mn-ea"/>
                    <a:cs typeface="Segoe UI Light" panose="020B0502040204020203" pitchFamily="34" charset="0"/>
                  </a:rPr>
                  <a:t>Visual Studio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67217A"/>
                    </a:solidFill>
                    <a:effectLst/>
                    <a:uLnTx/>
                    <a:uFillTx/>
                    <a:latin typeface="Segoe UI Light" panose="020B0502040204020203" pitchFamily="34" charset="0"/>
                    <a:ea typeface="+mn-ea"/>
                    <a:cs typeface="Segoe UI Light" panose="020B0502040204020203" pitchFamily="34" charset="0"/>
                  </a:rPr>
                  <a:t>Visual Studio for Mac</a:t>
                </a:r>
              </a:p>
            </p:txBody>
          </p:sp>
        </p:grpSp>
        <p:grpSp>
          <p:nvGrpSpPr>
            <p:cNvPr id="58" name="Group 57">
              <a:extLst>
                <a:ext uri="{FF2B5EF4-FFF2-40B4-BE49-F238E27FC236}">
                  <a16:creationId xmlns:a16="http://schemas.microsoft.com/office/drawing/2014/main" id="{242EFB8C-675B-4D27-83BA-CC29DF5AAF30}"/>
                </a:ext>
              </a:extLst>
            </p:cNvPr>
            <p:cNvGrpSpPr/>
            <p:nvPr/>
          </p:nvGrpSpPr>
          <p:grpSpPr>
            <a:xfrm>
              <a:off x="8071113" y="3480100"/>
              <a:ext cx="1820879" cy="1244697"/>
              <a:chOff x="8020966" y="1517358"/>
              <a:chExt cx="1820879" cy="1244697"/>
            </a:xfrm>
          </p:grpSpPr>
          <p:pic>
            <p:nvPicPr>
              <p:cNvPr id="41" name="Picture 40">
                <a:extLst>
                  <a:ext uri="{FF2B5EF4-FFF2-40B4-BE49-F238E27FC236}">
                    <a16:creationId xmlns:a16="http://schemas.microsoft.com/office/drawing/2014/main" id="{8512DBED-FF45-4937-BB49-345FACA0469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3146" y="1517358"/>
                <a:ext cx="1097280" cy="1097280"/>
              </a:xfrm>
              <a:prstGeom prst="rect">
                <a:avLst/>
              </a:prstGeom>
            </p:spPr>
          </p:pic>
          <p:sp>
            <p:nvSpPr>
              <p:cNvPr id="51" name="TextBox 50">
                <a:extLst>
                  <a:ext uri="{FF2B5EF4-FFF2-40B4-BE49-F238E27FC236}">
                    <a16:creationId xmlns:a16="http://schemas.microsoft.com/office/drawing/2014/main" id="{1A94E954-FF21-4604-9DA6-D6A69431C49B}"/>
                  </a:ext>
                </a:extLst>
              </p:cNvPr>
              <p:cNvSpPr txBox="1"/>
              <p:nvPr/>
            </p:nvSpPr>
            <p:spPr>
              <a:xfrm>
                <a:off x="8020966" y="2418563"/>
                <a:ext cx="1820879" cy="34349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7ACD"/>
                    </a:solidFill>
                    <a:effectLst/>
                    <a:uLnTx/>
                    <a:uFillTx/>
                    <a:latin typeface="Segoe UI Light" panose="020B0502040204020203" pitchFamily="34" charset="0"/>
                    <a:ea typeface="+mn-ea"/>
                    <a:cs typeface="Segoe UI Light" panose="020B0502040204020203" pitchFamily="34" charset="0"/>
                  </a:rPr>
                  <a:t>Visual Studio Code</a:t>
                </a:r>
              </a:p>
            </p:txBody>
          </p:sp>
        </p:grpSp>
        <p:grpSp>
          <p:nvGrpSpPr>
            <p:cNvPr id="55" name="Group 54">
              <a:extLst>
                <a:ext uri="{FF2B5EF4-FFF2-40B4-BE49-F238E27FC236}">
                  <a16:creationId xmlns:a16="http://schemas.microsoft.com/office/drawing/2014/main" id="{C89AAB1C-9404-4C3A-8B31-FC82859D52B8}"/>
                </a:ext>
              </a:extLst>
            </p:cNvPr>
            <p:cNvGrpSpPr/>
            <p:nvPr/>
          </p:nvGrpSpPr>
          <p:grpSpPr>
            <a:xfrm>
              <a:off x="10663232" y="3429109"/>
              <a:ext cx="1414201" cy="1618279"/>
              <a:chOff x="10663232" y="3284540"/>
              <a:chExt cx="1414201" cy="1618279"/>
            </a:xfrm>
          </p:grpSpPr>
          <p:pic>
            <p:nvPicPr>
              <p:cNvPr id="43" name="Picture 42">
                <a:extLst>
                  <a:ext uri="{FF2B5EF4-FFF2-40B4-BE49-F238E27FC236}">
                    <a16:creationId xmlns:a16="http://schemas.microsoft.com/office/drawing/2014/main" id="{072DCCE4-3BBD-4198-8F62-8975091B60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5697" y="3284540"/>
                <a:ext cx="1089271" cy="1097280"/>
              </a:xfrm>
              <a:prstGeom prst="rect">
                <a:avLst/>
              </a:prstGeom>
            </p:spPr>
          </p:pic>
          <p:sp>
            <p:nvSpPr>
              <p:cNvPr id="54" name="TextBox 53">
                <a:extLst>
                  <a:ext uri="{FF2B5EF4-FFF2-40B4-BE49-F238E27FC236}">
                    <a16:creationId xmlns:a16="http://schemas.microsoft.com/office/drawing/2014/main" id="{577B62B3-C378-410F-B2E0-D6912D2E5AD3}"/>
                  </a:ext>
                </a:extLst>
              </p:cNvPr>
              <p:cNvSpPr txBox="1"/>
              <p:nvPr/>
            </p:nvSpPr>
            <p:spPr>
              <a:xfrm>
                <a:off x="10663232" y="4308169"/>
                <a:ext cx="1414201" cy="59465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Visual Studio Team Services</a:t>
                </a:r>
              </a:p>
            </p:txBody>
          </p:sp>
        </p:grpSp>
      </p:grpSp>
    </p:spTree>
    <p:extLst>
      <p:ext uri="{BB962C8B-B14F-4D97-AF65-F5344CB8AC3E}">
        <p14:creationId xmlns:p14="http://schemas.microsoft.com/office/powerpoint/2010/main" val="3584792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25 E" pathEditMode="relative" ptsTypes="">
                                      <p:cBhvr>
                                        <p:cTn id="6" dur="2000" fill="hold"/>
                                        <p:tgtEl>
                                          <p:spTgt spid="20"/>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nodeType="afterEffect">
                                  <p:stCondLst>
                                    <p:cond delay="25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10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0" nodeType="clickEffect">
                                  <p:stCondLst>
                                    <p:cond delay="0"/>
                                  </p:stCondLst>
                                  <p:childTnLst>
                                    <p:animMotion origin="layout" path="M 0 0 L 0 -0.25 E" pathEditMode="relative" ptsTypes="">
                                      <p:cBhvr>
                                        <p:cTn id="19" dur="2000" fill="hold"/>
                                        <p:tgtEl>
                                          <p:spTgt spid="26"/>
                                        </p:tgtEl>
                                        <p:attrNameLst>
                                          <p:attrName>ppt_x</p:attrName>
                                          <p:attrName>ppt_y</p:attrName>
                                        </p:attrNameLst>
                                      </p:cBhvr>
                                    </p:animMotion>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10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wipe(up)">
                                      <p:cBhvr>
                                        <p:cTn id="2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a:extLst>
              <a:ext uri="{FF2B5EF4-FFF2-40B4-BE49-F238E27FC236}">
                <a16:creationId xmlns:a16="http://schemas.microsoft.com/office/drawing/2014/main" id="{67844D66-4599-41BE-8A5E-8E3779D4780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1443" y="1118609"/>
            <a:ext cx="11633587" cy="5875916"/>
          </a:xfrm>
          <a:prstGeom prst="rect">
            <a:avLst/>
          </a:prstGeom>
        </p:spPr>
      </p:pic>
      <p:sp>
        <p:nvSpPr>
          <p:cNvPr id="2" name="Title 1">
            <a:extLst>
              <a:ext uri="{FF2B5EF4-FFF2-40B4-BE49-F238E27FC236}">
                <a16:creationId xmlns:a16="http://schemas.microsoft.com/office/drawing/2014/main" id="{C91E59C6-33DE-4270-A6BA-ECCB728CD283}"/>
              </a:ext>
            </a:extLst>
          </p:cNvPr>
          <p:cNvSpPr>
            <a:spLocks noGrp="1"/>
          </p:cNvSpPr>
          <p:nvPr>
            <p:ph type="title"/>
          </p:nvPr>
        </p:nvSpPr>
        <p:spPr/>
        <p:txBody>
          <a:bodyPr/>
          <a:lstStyle/>
          <a:p>
            <a:r>
              <a:rPr lang="en-US" dirty="0"/>
              <a:t>PowerApps web part</a:t>
            </a:r>
          </a:p>
        </p:txBody>
      </p:sp>
      <p:grpSp>
        <p:nvGrpSpPr>
          <p:cNvPr id="7" name="Group 6">
            <a:extLst>
              <a:ext uri="{FF2B5EF4-FFF2-40B4-BE49-F238E27FC236}">
                <a16:creationId xmlns:a16="http://schemas.microsoft.com/office/drawing/2014/main" id="{04F3992E-1B0D-447A-98FC-3691FA637E07}"/>
              </a:ext>
            </a:extLst>
          </p:cNvPr>
          <p:cNvGrpSpPr/>
          <p:nvPr/>
        </p:nvGrpSpPr>
        <p:grpSpPr>
          <a:xfrm>
            <a:off x="11428558" y="0"/>
            <a:ext cx="1007917" cy="937964"/>
            <a:chOff x="11203755" y="1"/>
            <a:chExt cx="988244" cy="919656"/>
          </a:xfrm>
        </p:grpSpPr>
        <p:sp>
          <p:nvSpPr>
            <p:cNvPr id="8" name="Right Triangle 7">
              <a:extLst>
                <a:ext uri="{FF2B5EF4-FFF2-40B4-BE49-F238E27FC236}">
                  <a16:creationId xmlns:a16="http://schemas.microsoft.com/office/drawing/2014/main" id="{5AFC9056-0C1B-4AC6-BF29-31B9B2D89173}"/>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vert270" wrap="square" lIns="47558" tIns="47558" rIns="47558" bIns="47558"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p>
              <a:pPr marL="0" marR="0" lvl="0" indent="0" algn="ctr" defTabSz="950843" rtl="0"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a:ln>
                  <a:noFill/>
                </a:ln>
                <a:solidFill>
                  <a:srgbClr val="E6E6E6"/>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8E8A070-9076-45D8-96D4-DBF359538D4F}"/>
                </a:ext>
              </a:extLst>
            </p:cNvPr>
            <p:cNvSpPr txBox="1"/>
            <p:nvPr/>
          </p:nvSpPr>
          <p:spPr>
            <a:xfrm rot="2620722">
              <a:off x="11203755" y="516439"/>
              <a:ext cx="771586" cy="160044"/>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40" b="0" i="0" u="none" strike="noStrike" kern="1200" cap="none" spc="-72" normalizeH="0" baseline="0" noProof="0" dirty="0">
                  <a:ln>
                    <a:noFill/>
                  </a:ln>
                  <a:solidFill>
                    <a:srgbClr val="FFFFFF"/>
                  </a:solidFill>
                  <a:effectLst/>
                  <a:uLnTx/>
                  <a:uFillTx/>
                  <a:latin typeface="Segoe UI Semilight"/>
                  <a:ea typeface="+mn-ea"/>
                  <a:cs typeface="+mn-cs"/>
                </a:rPr>
                <a:t>Q1 2018</a:t>
              </a:r>
            </a:p>
          </p:txBody>
        </p:sp>
      </p:grpSp>
    </p:spTree>
    <p:extLst>
      <p:ext uri="{BB962C8B-B14F-4D97-AF65-F5344CB8AC3E}">
        <p14:creationId xmlns:p14="http://schemas.microsoft.com/office/powerpoint/2010/main" val="98045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0373" y="1"/>
            <a:ext cx="4937293" cy="69945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74320" y="274320"/>
            <a:ext cx="4343717" cy="177514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a:ln w="3175">
                  <a:noFill/>
                </a:ln>
                <a:solidFill>
                  <a:srgbClr val="FFFFFF"/>
                </a:solidFill>
                <a:effectLst/>
                <a:uLnTx/>
                <a:uFillTx/>
                <a:latin typeface="Segoe UI Light"/>
                <a:ea typeface="+mn-ea"/>
                <a:cs typeface="Segoe UI" pitchFamily="34" charset="0"/>
              </a:rPr>
              <a:t>Microsoft Flow &amp; SharePoint</a:t>
            </a:r>
          </a:p>
        </p:txBody>
      </p:sp>
      <p:sp>
        <p:nvSpPr>
          <p:cNvPr id="11" name="Rectangle 10"/>
          <p:cNvSpPr/>
          <p:nvPr/>
        </p:nvSpPr>
        <p:spPr>
          <a:xfrm>
            <a:off x="274320" y="2049462"/>
            <a:ext cx="4110527" cy="1493993"/>
          </a:xfrm>
          <a:prstGeom prst="rect">
            <a:avLst/>
          </a:prstGeom>
        </p:spPr>
        <p:txBody>
          <a:bodyPr wrap="square" tIns="146283" bIns="146283" anchor="t" anchorCtr="0">
            <a:noAutofit/>
          </a:bodyPr>
          <a:lstStyle/>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Automate tasks with 100’s of pre-configured templates</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Use Flow directly from SharePoint lists and libraries</a:t>
            </a: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rPr>
              <a:t>Easily customize flows to fit your business processes</a:t>
            </a:r>
          </a:p>
          <a:p>
            <a:pPr marL="0" marR="0" lvl="0" indent="0" algn="l" defTabSz="932216" rtl="0" eaLnBrk="1" fontAlgn="auto" latinLnBrk="0" hangingPunct="1">
              <a:lnSpc>
                <a:spcPct val="100000"/>
              </a:lnSpc>
              <a:spcBef>
                <a:spcPts val="0"/>
              </a:spcBef>
              <a:spcAft>
                <a:spcPts val="1800"/>
              </a:spcAft>
              <a:buClrTx/>
              <a:buSzTx/>
              <a:buFontTx/>
              <a:buNone/>
              <a:tabLst/>
              <a:defRPr/>
            </a:pPr>
            <a:endPar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endParaRPr>
          </a:p>
          <a:p>
            <a:pPr marL="0" marR="0" lvl="0" indent="0" algn="l" defTabSz="932216" rtl="0" eaLnBrk="1" fontAlgn="auto" latinLnBrk="0" hangingPunct="1">
              <a:lnSpc>
                <a:spcPct val="100000"/>
              </a:lnSpc>
              <a:spcBef>
                <a:spcPts val="0"/>
              </a:spcBef>
              <a:spcAft>
                <a:spcPts val="1800"/>
              </a:spcAft>
              <a:buClrTx/>
              <a:buSzTx/>
              <a:buFontTx/>
              <a:buNone/>
              <a:tabLst/>
              <a:defRPr/>
            </a:pPr>
            <a:endPar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endParaRPr>
          </a:p>
          <a:p>
            <a:pPr marL="0" marR="0" lvl="0" indent="0" algn="l" defTabSz="932216" rtl="0" eaLnBrk="1" fontAlgn="auto" latinLnBrk="0" hangingPunct="1">
              <a:lnSpc>
                <a:spcPct val="100000"/>
              </a:lnSpc>
              <a:spcBef>
                <a:spcPts val="0"/>
              </a:spcBef>
              <a:spcAft>
                <a:spcPts val="1800"/>
              </a:spcAft>
              <a:buClrTx/>
              <a:buSzTx/>
              <a:buFontTx/>
              <a:buNone/>
              <a:tabLst/>
              <a:defRPr/>
            </a:pPr>
            <a:endPar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endParaRPr>
          </a:p>
          <a:p>
            <a:pPr marL="0" marR="0" lvl="0" indent="0" algn="l" defTabSz="932216" rtl="0" eaLnBrk="1" fontAlgn="auto" latinLnBrk="0" hangingPunct="1">
              <a:lnSpc>
                <a:spcPct val="100000"/>
              </a:lnSpc>
              <a:spcBef>
                <a:spcPts val="0"/>
              </a:spcBef>
              <a:spcAft>
                <a:spcPts val="1800"/>
              </a:spcAft>
              <a:buClrTx/>
              <a:buSzTx/>
              <a:buFontTx/>
              <a:buNone/>
              <a:tabLst/>
              <a:defRPr/>
            </a:pPr>
            <a:endParaRPr kumimoji="0" lang="en-US" sz="1800" b="0" i="0" u="none" strike="noStrike" kern="0" cap="none" spc="-30" normalizeH="0" baseline="0" noProof="0" dirty="0">
              <a:ln>
                <a:noFill/>
              </a:ln>
              <a:solidFill>
                <a:srgbClr val="FFFFFF"/>
              </a:solidFill>
              <a:effectLst/>
              <a:uLnTx/>
              <a:uFillTx/>
              <a:latin typeface="Segoe UI"/>
              <a:ea typeface="+mn-ea"/>
              <a:cs typeface="Segoe UI Semibold" panose="020B0702040204020203" pitchFamily="34" charset="0"/>
            </a:endParaRPr>
          </a:p>
        </p:txBody>
      </p:sp>
      <p:grpSp>
        <p:nvGrpSpPr>
          <p:cNvPr id="6" name="Group 5"/>
          <p:cNvGrpSpPr/>
          <p:nvPr/>
        </p:nvGrpSpPr>
        <p:grpSpPr>
          <a:xfrm>
            <a:off x="5913437" y="249449"/>
            <a:ext cx="5791200" cy="6493164"/>
            <a:chOff x="5837237" y="1211262"/>
            <a:chExt cx="5029200" cy="5638800"/>
          </a:xfrm>
        </p:grpSpPr>
        <p:pic>
          <p:nvPicPr>
            <p:cNvPr id="5" name="Picture 4" descr="A screenshot of a cell phone&#10;&#10;Description generated with very high confidence">
              <a:extLst>
                <a:ext uri="{FF2B5EF4-FFF2-40B4-BE49-F238E27FC236}">
                  <a16:creationId xmlns:a16="http://schemas.microsoft.com/office/drawing/2014/main" id="{33188322-C15A-43B4-B6AE-33669BE78E70}"/>
                </a:ext>
              </a:extLst>
            </p:cNvPr>
            <p:cNvPicPr>
              <a:picLocks noChangeAspect="1"/>
            </p:cNvPicPr>
            <p:nvPr/>
          </p:nvPicPr>
          <p:blipFill>
            <a:blip r:embed="rId3"/>
            <a:stretch>
              <a:fillRect/>
            </a:stretch>
          </p:blipFill>
          <p:spPr>
            <a:xfrm>
              <a:off x="6294437" y="1592262"/>
              <a:ext cx="4205064" cy="48768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532437" y="1516062"/>
              <a:ext cx="5638800" cy="5029200"/>
            </a:xfrm>
            <a:prstGeom prst="rect">
              <a:avLst/>
            </a:prstGeom>
          </p:spPr>
        </p:pic>
      </p:grpSp>
    </p:spTree>
    <p:extLst>
      <p:ext uri="{BB962C8B-B14F-4D97-AF65-F5344CB8AC3E}">
        <p14:creationId xmlns:p14="http://schemas.microsoft.com/office/powerpoint/2010/main" val="89677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2.25148E-6 L -6.58667E-7 0.25012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59C6-33DE-4270-A6BA-ECCB728CD283}"/>
              </a:ext>
            </a:extLst>
          </p:cNvPr>
          <p:cNvSpPr>
            <a:spLocks noGrp="1"/>
          </p:cNvSpPr>
          <p:nvPr>
            <p:ph type="title"/>
          </p:nvPr>
        </p:nvSpPr>
        <p:spPr/>
        <p:txBody>
          <a:bodyPr/>
          <a:lstStyle/>
          <a:p>
            <a:r>
              <a:rPr lang="en-US"/>
              <a:t>Flow launch panel</a:t>
            </a:r>
          </a:p>
        </p:txBody>
      </p:sp>
      <p:sp>
        <p:nvSpPr>
          <p:cNvPr id="3" name="Text Placeholder 2">
            <a:extLst>
              <a:ext uri="{FF2B5EF4-FFF2-40B4-BE49-F238E27FC236}">
                <a16:creationId xmlns:a16="http://schemas.microsoft.com/office/drawing/2014/main" id="{D3DDB5CD-4594-4A4E-B4AB-F88F7D55E5B6}"/>
              </a:ext>
            </a:extLst>
          </p:cNvPr>
          <p:cNvSpPr>
            <a:spLocks noGrp="1"/>
          </p:cNvSpPr>
          <p:nvPr>
            <p:ph type="body" sz="quarter" idx="10"/>
          </p:nvPr>
        </p:nvSpPr>
        <p:spPr>
          <a:xfrm>
            <a:off x="274702" y="1211287"/>
            <a:ext cx="4440881" cy="4893647"/>
          </a:xfrm>
        </p:spPr>
        <p:txBody>
          <a:bodyPr/>
          <a:lstStyle/>
          <a:p>
            <a:r>
              <a:rPr lang="en-US" dirty="0"/>
              <a:t>Create flows that prompt for information</a:t>
            </a:r>
          </a:p>
          <a:p>
            <a:r>
              <a:rPr lang="en-US" dirty="0"/>
              <a:t>Run as the user starting the flow</a:t>
            </a:r>
          </a:p>
          <a:p>
            <a:r>
              <a:rPr lang="en-US" dirty="0"/>
              <a:t>Integrated into modern lists and libraries in SharePoint</a:t>
            </a:r>
          </a:p>
        </p:txBody>
      </p:sp>
      <p:pic>
        <p:nvPicPr>
          <p:cNvPr id="7" name="Picture 6">
            <a:extLst>
              <a:ext uri="{FF2B5EF4-FFF2-40B4-BE49-F238E27FC236}">
                <a16:creationId xmlns:a16="http://schemas.microsoft.com/office/drawing/2014/main" id="{3A667886-BAEE-4FF8-BBB9-786AC76E84E9}"/>
              </a:ext>
            </a:extLst>
          </p:cNvPr>
          <p:cNvPicPr/>
          <p:nvPr/>
        </p:nvPicPr>
        <p:blipFill rotWithShape="1">
          <a:blip r:embed="rId3" cstate="email">
            <a:extLst>
              <a:ext uri="{28A0092B-C50C-407E-A947-70E740481C1C}">
                <a14:useLocalDpi xmlns:a14="http://schemas.microsoft.com/office/drawing/2010/main"/>
              </a:ext>
            </a:extLst>
          </a:blip>
          <a:srcRect/>
          <a:stretch/>
        </p:blipFill>
        <p:spPr>
          <a:xfrm>
            <a:off x="4594671" y="1299808"/>
            <a:ext cx="7768622" cy="4624899"/>
          </a:xfrm>
          <a:prstGeom prst="rect">
            <a:avLst/>
          </a:prstGeom>
        </p:spPr>
      </p:pic>
      <p:grpSp>
        <p:nvGrpSpPr>
          <p:cNvPr id="8" name="Group 7">
            <a:extLst>
              <a:ext uri="{FF2B5EF4-FFF2-40B4-BE49-F238E27FC236}">
                <a16:creationId xmlns:a16="http://schemas.microsoft.com/office/drawing/2014/main" id="{D8A63BC0-B247-496D-8273-7603A8746E52}"/>
              </a:ext>
            </a:extLst>
          </p:cNvPr>
          <p:cNvGrpSpPr/>
          <p:nvPr/>
        </p:nvGrpSpPr>
        <p:grpSpPr>
          <a:xfrm>
            <a:off x="11428558" y="18082"/>
            <a:ext cx="1007917" cy="937964"/>
            <a:chOff x="11203755" y="1"/>
            <a:chExt cx="988244" cy="919656"/>
          </a:xfrm>
        </p:grpSpPr>
        <p:sp>
          <p:nvSpPr>
            <p:cNvPr id="9" name="Right Triangle 8">
              <a:extLst>
                <a:ext uri="{FF2B5EF4-FFF2-40B4-BE49-F238E27FC236}">
                  <a16:creationId xmlns:a16="http://schemas.microsoft.com/office/drawing/2014/main" id="{379A7704-4B76-4310-ADB8-8A11FA86BAD1}"/>
                </a:ext>
              </a:extLst>
            </p:cNvPr>
            <p:cNvSpPr/>
            <p:nvPr/>
          </p:nvSpPr>
          <p:spPr bwMode="auto">
            <a:xfrm rot="5400000" flipH="1">
              <a:off x="11246787" y="-25556"/>
              <a:ext cx="919656" cy="970769"/>
            </a:xfrm>
            <a:prstGeom prst="rtTriangle">
              <a:avLst/>
            </a:prstGeom>
            <a:solidFill>
              <a:srgbClr val="92D050"/>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vert270" wrap="square" lIns="47558" tIns="47558" rIns="47558" bIns="47558"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p>
              <a:pPr marL="0" marR="0" lvl="0" indent="0" algn="ctr" defTabSz="950843" rtl="0"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a:ln>
                  <a:noFill/>
                </a:ln>
                <a:solidFill>
                  <a:srgbClr val="E6E6E6"/>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CDD9846-1D08-43DB-AFB4-503C9EA431F5}"/>
                </a:ext>
              </a:extLst>
            </p:cNvPr>
            <p:cNvSpPr txBox="1"/>
            <p:nvPr/>
          </p:nvSpPr>
          <p:spPr>
            <a:xfrm rot="2620722">
              <a:off x="11203755" y="516439"/>
              <a:ext cx="771586" cy="160044"/>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40" b="1" i="0" u="none" strike="noStrike" kern="1200" cap="none" spc="-72" normalizeH="0" baseline="0" noProof="0" dirty="0">
                  <a:ln>
                    <a:noFill/>
                  </a:ln>
                  <a:solidFill>
                    <a:schemeClr val="accent6"/>
                  </a:solidFill>
                  <a:uLnTx/>
                  <a:uFillTx/>
                  <a:latin typeface="Segoe UI Semilight"/>
                  <a:ea typeface="+mn-ea"/>
                  <a:cs typeface="+mn-cs"/>
                </a:rPr>
                <a:t>Available now</a:t>
              </a:r>
            </a:p>
          </p:txBody>
        </p:sp>
      </p:grpSp>
    </p:spTree>
    <p:extLst>
      <p:ext uri="{BB962C8B-B14F-4D97-AF65-F5344CB8AC3E}">
        <p14:creationId xmlns:p14="http://schemas.microsoft.com/office/powerpoint/2010/main" val="208045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7499182" y="7634"/>
            <a:ext cx="4937293" cy="69945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2AF825-4E77-4BD4-9736-72E04210C1F4}"/>
              </a:ext>
            </a:extLst>
          </p:cNvPr>
          <p:cNvSpPr/>
          <p:nvPr/>
        </p:nvSpPr>
        <p:spPr>
          <a:xfrm>
            <a:off x="7866321" y="3040062"/>
            <a:ext cx="4447916" cy="3721682"/>
          </a:xfrm>
          <a:prstGeom prst="rect">
            <a:avLst/>
          </a:prstGeom>
        </p:spPr>
        <p:txBody>
          <a:bodyPr wrap="square" tIns="146262" bIns="146262" anchor="t" anchorCtr="0">
            <a:noAutofit/>
          </a:bodyPr>
          <a:lstStyle/>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1800" b="0"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Enhanced document library support with new one click approval</a:t>
            </a:r>
          </a:p>
          <a:p>
            <a:pPr marL="0" marR="0" lvl="0" indent="0" algn="l" defTabSz="932216" rtl="0" eaLnBrk="1" fontAlgn="auto" latinLnBrk="0" hangingPunct="1">
              <a:lnSpc>
                <a:spcPct val="100000"/>
              </a:lnSpc>
              <a:spcBef>
                <a:spcPts val="0"/>
              </a:spcBef>
              <a:spcAft>
                <a:spcPts val="1800"/>
              </a:spcAft>
              <a:buClrTx/>
              <a:buSzTx/>
              <a:buFontTx/>
              <a:buNone/>
              <a:tabLst/>
              <a:defRPr/>
            </a:pPr>
            <a:r>
              <a:rPr lang="en-US" kern="0" spc="-30" dirty="0">
                <a:solidFill>
                  <a:srgbClr val="FFFFFF"/>
                </a:solidFill>
                <a:latin typeface="Segoe UI Semilight"/>
                <a:cs typeface="Segoe UI Semibold" panose="020B0702040204020203" pitchFamily="34" charset="0"/>
              </a:rPr>
              <a:t>Trigger flows from OneDrive</a:t>
            </a:r>
            <a:endParaRPr kumimoji="0" lang="en-US" sz="1800" b="0"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endParaRPr>
          </a:p>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2400" b="1" i="0" u="none" strike="noStrike" kern="0" cap="none" spc="-30" normalizeH="0" baseline="0" noProof="0" dirty="0">
                <a:ln>
                  <a:noFill/>
                </a:ln>
                <a:solidFill>
                  <a:srgbClr val="FFFFFF"/>
                </a:solidFill>
                <a:effectLst/>
                <a:uLnTx/>
                <a:uFillTx/>
                <a:latin typeface="Segoe UI Semilight"/>
                <a:ea typeface="+mn-ea"/>
                <a:cs typeface="Segoe UI Semibold" panose="020B0702040204020203" pitchFamily="34" charset="0"/>
              </a:rPr>
              <a:t>Coming Soon</a:t>
            </a:r>
          </a:p>
          <a:p>
            <a:pPr lvl="0" defTabSz="932216">
              <a:spcAft>
                <a:spcPts val="1800"/>
              </a:spcAft>
              <a:defRPr/>
            </a:pPr>
            <a:r>
              <a:rPr lang="en-US" kern="0" spc="-30" dirty="0">
                <a:solidFill>
                  <a:srgbClr val="FFFFFF"/>
                </a:solidFill>
                <a:latin typeface="Segoe UI"/>
                <a:cs typeface="Segoe UI Semibold" panose="020B0702040204020203" pitchFamily="34" charset="0"/>
              </a:rPr>
              <a:t>Content Approval flow integration</a:t>
            </a:r>
          </a:p>
        </p:txBody>
      </p:sp>
      <p:sp>
        <p:nvSpPr>
          <p:cNvPr id="18" name="Title 3">
            <a:extLst>
              <a:ext uri="{FF2B5EF4-FFF2-40B4-BE49-F238E27FC236}">
                <a16:creationId xmlns:a16="http://schemas.microsoft.com/office/drawing/2014/main" id="{7003B559-1DAA-4E42-A6B8-CE5433BFC123}"/>
              </a:ext>
            </a:extLst>
          </p:cNvPr>
          <p:cNvSpPr txBox="1">
            <a:spLocks/>
          </p:cNvSpPr>
          <p:nvPr/>
        </p:nvSpPr>
        <p:spPr>
          <a:xfrm>
            <a:off x="7866321" y="227767"/>
            <a:ext cx="4570153" cy="138958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216" rtl="0" eaLnBrk="1" fontAlgn="auto" latinLnBrk="0" hangingPunct="1">
              <a:lnSpc>
                <a:spcPct val="100000"/>
              </a:lnSpc>
              <a:spcBef>
                <a:spcPts val="0"/>
              </a:spcBef>
              <a:spcAft>
                <a:spcPts val="18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Light"/>
                <a:ea typeface="Segoe UI Light" charset="0"/>
                <a:cs typeface="Segoe UI Light" charset="0"/>
              </a:rPr>
              <a:t>Content approval based on Microsoft Flow</a:t>
            </a:r>
            <a:endPar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grpSp>
        <p:nvGrpSpPr>
          <p:cNvPr id="11" name="Group 10"/>
          <p:cNvGrpSpPr/>
          <p:nvPr/>
        </p:nvGrpSpPr>
        <p:grpSpPr>
          <a:xfrm>
            <a:off x="249156" y="1271760"/>
            <a:ext cx="6983503" cy="4457699"/>
            <a:chOff x="5840035" y="1744662"/>
            <a:chExt cx="7998202" cy="5105400"/>
          </a:xfrm>
        </p:grpSpPr>
        <p:pic>
          <p:nvPicPr>
            <p:cNvPr id="12" name="Picture 11" descr="A screenshot of a social media post&#10;&#10;Description generated with very high confidence">
              <a:extLst>
                <a:ext uri="{FF2B5EF4-FFF2-40B4-BE49-F238E27FC236}">
                  <a16:creationId xmlns:a16="http://schemas.microsoft.com/office/drawing/2014/main" id="{8C0D785E-28B1-416B-999A-0D2F5282E4C3}"/>
                </a:ext>
              </a:extLst>
            </p:cNvPr>
            <p:cNvPicPr>
              <a:picLocks noChangeAspect="1"/>
            </p:cNvPicPr>
            <p:nvPr/>
          </p:nvPicPr>
          <p:blipFill>
            <a:blip r:embed="rId3"/>
            <a:stretch>
              <a:fillRect/>
            </a:stretch>
          </p:blipFill>
          <p:spPr>
            <a:xfrm>
              <a:off x="6317456" y="2125662"/>
              <a:ext cx="6949441" cy="43434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035" y="1744662"/>
              <a:ext cx="7998202" cy="5105400"/>
            </a:xfrm>
            <a:prstGeom prst="rect">
              <a:avLst/>
            </a:prstGeom>
          </p:spPr>
        </p:pic>
      </p:grpSp>
    </p:spTree>
    <p:extLst>
      <p:ext uri="{BB962C8B-B14F-4D97-AF65-F5344CB8AC3E}">
        <p14:creationId xmlns:p14="http://schemas.microsoft.com/office/powerpoint/2010/main" val="129890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4.79449E-6 4.50295E-6 L 4.79449E-6 0.25034 " pathEditMode="relative" rAng="0" ptsTypes="AA">
                                      <p:cBhvr>
                                        <p:cTn id="9" dur="750" spd="-100000" fill="hold"/>
                                        <p:tgtEl>
                                          <p:spTgt spid="17"/>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4.14348E-6 4.36223E-6 L 4.14348E-6 0.25011 " pathEditMode="relative" rAng="0" ptsTypes="AA">
                                      <p:cBhvr>
                                        <p:cTn id="14" dur="750" spd="-100000" fill="hold"/>
                                        <p:tgtEl>
                                          <p:spTgt spid="18"/>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59C6-33DE-4270-A6BA-ECCB728CD283}"/>
              </a:ext>
            </a:extLst>
          </p:cNvPr>
          <p:cNvSpPr>
            <a:spLocks noGrp="1"/>
          </p:cNvSpPr>
          <p:nvPr>
            <p:ph type="title"/>
          </p:nvPr>
        </p:nvSpPr>
        <p:spPr/>
        <p:txBody>
          <a:bodyPr/>
          <a:lstStyle/>
          <a:p>
            <a:r>
              <a:rPr lang="en-US" dirty="0"/>
              <a:t>Out of box “Send for review” flow</a:t>
            </a:r>
          </a:p>
        </p:txBody>
      </p:sp>
      <p:sp>
        <p:nvSpPr>
          <p:cNvPr id="3" name="Text Placeholder 2">
            <a:extLst>
              <a:ext uri="{FF2B5EF4-FFF2-40B4-BE49-F238E27FC236}">
                <a16:creationId xmlns:a16="http://schemas.microsoft.com/office/drawing/2014/main" id="{D3DDB5CD-4594-4A4E-B4AB-F88F7D55E5B6}"/>
              </a:ext>
            </a:extLst>
          </p:cNvPr>
          <p:cNvSpPr>
            <a:spLocks noGrp="1"/>
          </p:cNvSpPr>
          <p:nvPr>
            <p:ph type="body" sz="quarter" idx="10"/>
          </p:nvPr>
        </p:nvSpPr>
        <p:spPr>
          <a:xfrm>
            <a:off x="274702" y="1211287"/>
            <a:ext cx="6284795" cy="4395049"/>
          </a:xfrm>
        </p:spPr>
        <p:txBody>
          <a:bodyPr/>
          <a:lstStyle/>
          <a:p>
            <a:r>
              <a:rPr lang="en-US" dirty="0"/>
              <a:t>Available in all lists and libraries, no set up required</a:t>
            </a:r>
          </a:p>
          <a:p>
            <a:r>
              <a:rPr lang="en-US" dirty="0"/>
              <a:t>Uses the Flow launch panel and prompts for approver and message</a:t>
            </a:r>
          </a:p>
          <a:p>
            <a:r>
              <a:rPr lang="en-US" dirty="0"/>
              <a:t>Tracks the status in a new column on the library: “Review status”</a:t>
            </a:r>
          </a:p>
        </p:txBody>
      </p:sp>
      <p:grpSp>
        <p:nvGrpSpPr>
          <p:cNvPr id="4" name="Group 3">
            <a:extLst>
              <a:ext uri="{FF2B5EF4-FFF2-40B4-BE49-F238E27FC236}">
                <a16:creationId xmlns:a16="http://schemas.microsoft.com/office/drawing/2014/main" id="{5F81D948-B458-4AE0-BCB6-45C553A7D2A5}"/>
              </a:ext>
            </a:extLst>
          </p:cNvPr>
          <p:cNvGrpSpPr/>
          <p:nvPr/>
        </p:nvGrpSpPr>
        <p:grpSpPr>
          <a:xfrm>
            <a:off x="11428558" y="0"/>
            <a:ext cx="1007917" cy="937964"/>
            <a:chOff x="11203755" y="1"/>
            <a:chExt cx="988244" cy="919656"/>
          </a:xfrm>
        </p:grpSpPr>
        <p:sp>
          <p:nvSpPr>
            <p:cNvPr id="5" name="Right Triangle 4">
              <a:extLst>
                <a:ext uri="{FF2B5EF4-FFF2-40B4-BE49-F238E27FC236}">
                  <a16:creationId xmlns:a16="http://schemas.microsoft.com/office/drawing/2014/main" id="{D4B33B2A-8062-4177-99FB-D98F05DC52AF}"/>
                </a:ext>
              </a:extLst>
            </p:cNvPr>
            <p:cNvSpPr/>
            <p:nvPr/>
          </p:nvSpPr>
          <p:spPr bwMode="auto">
            <a:xfrm rot="5400000" flipH="1">
              <a:off x="11246787" y="-25556"/>
              <a:ext cx="919656" cy="970769"/>
            </a:xfrm>
            <a:prstGeom prst="rtTriangle">
              <a:avLst/>
            </a:prstGeom>
            <a:solidFill>
              <a:schemeClr val="accent1"/>
            </a:solidFill>
            <a:ln w="9525" cap="flat" cmpd="sng" algn="ctr">
              <a:noFill/>
              <a:prstDash val="solid"/>
              <a:headEnd type="none" w="med" len="med"/>
              <a:tailEnd type="none" w="med" len="med"/>
            </a:ln>
            <a:effectLst>
              <a:outerShdw blurRad="50800" dist="38100" dir="8100000" algn="tr" rotWithShape="0">
                <a:prstClr val="black">
                  <a:alpha val="40000"/>
                </a:prstClr>
              </a:outerShdw>
            </a:effectLst>
          </p:spPr>
          <p:txBody>
            <a:bodyPr rot="0" spcFirstLastPara="0" vertOverflow="overflow" horzOverflow="overflow" vert="vert270" wrap="square" lIns="47558" tIns="47558" rIns="47558" bIns="47558" numCol="1" spcCol="0" rtlCol="0" fromWordArt="0" anchor="ctr" anchorCtr="0" forceAA="0" compatLnSpc="1">
              <a:prstTxWarp prst="textNoShape">
                <a:avLst/>
              </a:prstTxWarp>
              <a:noAutofit/>
              <a:scene3d>
                <a:camera prst="orthographicFront">
                  <a:rot lat="171926" lon="3654042" rev="4193847"/>
                </a:camera>
                <a:lightRig rig="threePt" dir="t"/>
              </a:scene3d>
              <a:flatTx/>
            </a:bodyPr>
            <a:lstStyle/>
            <a:p>
              <a:pPr marL="0" marR="0" lvl="0" indent="0" algn="ctr" defTabSz="950843" rtl="0"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a:ln>
                  <a:noFill/>
                </a:ln>
                <a:solidFill>
                  <a:srgbClr val="E6E6E6"/>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0B0E8375-4258-47F5-90E7-164238FB45AD}"/>
                </a:ext>
              </a:extLst>
            </p:cNvPr>
            <p:cNvSpPr txBox="1"/>
            <p:nvPr/>
          </p:nvSpPr>
          <p:spPr>
            <a:xfrm rot="2620722">
              <a:off x="11203755" y="516439"/>
              <a:ext cx="771586" cy="160044"/>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40" spc="-72" dirty="0">
                  <a:solidFill>
                    <a:srgbClr val="FFFFFF"/>
                  </a:solidFill>
                  <a:latin typeface="Segoe UI Semilight"/>
                </a:rPr>
                <a:t>Q1 2018</a:t>
              </a:r>
              <a:endParaRPr kumimoji="0" lang="en-US" sz="1040" b="0" i="0" u="none" strike="noStrike" kern="1200" cap="none" spc="-72" normalizeH="0" baseline="0" noProof="0" dirty="0">
                <a:ln>
                  <a:noFill/>
                </a:ln>
                <a:solidFill>
                  <a:srgbClr val="FFFFFF"/>
                </a:solidFill>
                <a:effectLst/>
                <a:uLnTx/>
                <a:uFillTx/>
                <a:latin typeface="Segoe UI Semilight"/>
                <a:ea typeface="+mn-ea"/>
                <a:cs typeface="+mn-cs"/>
              </a:endParaRPr>
            </a:p>
          </p:txBody>
        </p:sp>
      </p:grpSp>
      <p:pic>
        <p:nvPicPr>
          <p:cNvPr id="7" name="Picture 6">
            <a:extLst>
              <a:ext uri="{FF2B5EF4-FFF2-40B4-BE49-F238E27FC236}">
                <a16:creationId xmlns:a16="http://schemas.microsoft.com/office/drawing/2014/main" id="{224E792B-D819-4456-98B7-AB6C66BEF4C9}"/>
              </a:ext>
            </a:extLst>
          </p:cNvPr>
          <p:cNvPicPr/>
          <p:nvPr/>
        </p:nvPicPr>
        <p:blipFill rotWithShape="1">
          <a:blip r:embed="rId3" cstate="email">
            <a:extLst>
              <a:ext uri="{28A0092B-C50C-407E-A947-70E740481C1C}">
                <a14:useLocalDpi xmlns:a14="http://schemas.microsoft.com/office/drawing/2010/main"/>
              </a:ext>
            </a:extLst>
          </a:blip>
          <a:srcRect/>
          <a:stretch/>
        </p:blipFill>
        <p:spPr>
          <a:xfrm>
            <a:off x="6272331" y="1385442"/>
            <a:ext cx="6030505" cy="4116072"/>
          </a:xfrm>
          <a:prstGeom prst="rect">
            <a:avLst/>
          </a:prstGeom>
        </p:spPr>
      </p:pic>
    </p:spTree>
    <p:extLst>
      <p:ext uri="{BB962C8B-B14F-4D97-AF65-F5344CB8AC3E}">
        <p14:creationId xmlns:p14="http://schemas.microsoft.com/office/powerpoint/2010/main" val="156763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5760A9C7-656D-4549-9D33-45AF96BE1808}"/>
              </a:ext>
            </a:extLst>
          </p:cNvPr>
          <p:cNvGrpSpPr/>
          <p:nvPr/>
        </p:nvGrpSpPr>
        <p:grpSpPr>
          <a:xfrm>
            <a:off x="8412538" y="1211589"/>
            <a:ext cx="2377051" cy="5782441"/>
            <a:chOff x="6484526" y="1211263"/>
            <a:chExt cx="2377388" cy="5783261"/>
          </a:xfrm>
        </p:grpSpPr>
        <p:sp>
          <p:nvSpPr>
            <p:cNvPr id="53" name="TextBox 52">
              <a:extLst>
                <a:ext uri="{FF2B5EF4-FFF2-40B4-BE49-F238E27FC236}">
                  <a16:creationId xmlns:a16="http://schemas.microsoft.com/office/drawing/2014/main" id="{132008F8-9F66-4CC8-9BE2-C81D5F81510C}"/>
                </a:ext>
              </a:extLst>
            </p:cNvPr>
            <p:cNvSpPr txBox="1"/>
            <p:nvPr/>
          </p:nvSpPr>
          <p:spPr>
            <a:xfrm>
              <a:off x="6484526" y="3544431"/>
              <a:ext cx="2377388" cy="3450093"/>
            </a:xfrm>
            <a:prstGeom prst="rect">
              <a:avLst/>
            </a:prstGeom>
            <a:ln/>
          </p:spPr>
          <p:style>
            <a:lnRef idx="2">
              <a:schemeClr val="accent1"/>
            </a:lnRef>
            <a:fillRef idx="1">
              <a:schemeClr val="lt1"/>
            </a:fillRef>
            <a:effectRef idx="0">
              <a:schemeClr val="accent1"/>
            </a:effectRef>
            <a:fontRef idx="minor">
              <a:schemeClr val="dk1"/>
            </a:fontRef>
          </p:style>
          <p:txBody>
            <a:bodyPr lIns="182854" tIns="146283" rIns="182854" bIns="146283"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681" rtl="0" eaLnBrk="1" fontAlgn="base" latinLnBrk="0" hangingPunct="1">
                <a:lnSpc>
                  <a:spcPct val="90000"/>
                </a:lnSpc>
                <a:spcBef>
                  <a:spcPct val="0"/>
                </a:spcBef>
                <a:spcAft>
                  <a:spcPts val="600"/>
                </a:spcAft>
                <a:buClrTx/>
                <a:buSzTx/>
                <a:buFontTx/>
                <a:buNone/>
                <a:tabLst/>
                <a:defRPr/>
              </a:pPr>
              <a:r>
                <a:rPr kumimoji="0" lang="en-US" sz="1801" b="0" i="0" u="none" strike="noStrike" kern="0" cap="none" spc="0" normalizeH="0" baseline="0" noProof="0">
                  <a:ln>
                    <a:noFill/>
                  </a:ln>
                  <a:gradFill>
                    <a:gsLst>
                      <a:gs pos="2917">
                        <a:srgbClr val="505050"/>
                      </a:gs>
                      <a:gs pos="100000">
                        <a:srgbClr val="505050"/>
                      </a:gs>
                    </a:gsLst>
                    <a:lin ang="5400000" scaled="0"/>
                  </a:gradFill>
                  <a:effectLst/>
                  <a:uLnTx/>
                  <a:uFillTx/>
                  <a:latin typeface="Segoe UI Semilight"/>
                  <a:ea typeface="+mn-ea"/>
                  <a:cs typeface="Segoe UI" pitchFamily="34" charset="0"/>
                </a:rPr>
                <a:t>PowerApps/ Flow</a:t>
              </a:r>
            </a:p>
            <a:p>
              <a:pPr marL="0" marR="0" lvl="0" indent="0" algn="l" defTabSz="932411" rtl="0" eaLnBrk="1" fontAlgn="base" latinLnBrk="0" hangingPunct="1">
                <a:lnSpc>
                  <a:spcPct val="100000"/>
                </a:lnSpc>
                <a:spcBef>
                  <a:spcPts val="600"/>
                </a:spcBef>
                <a:spcAft>
                  <a:spcPct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Semilight"/>
                  <a:cs typeface="Segoe UI" pitchFamily="34" charset="0"/>
                </a:rPr>
                <a:t>Successors to InfoPath forms, Access Web Apps and SharePoint Designer workflows</a:t>
              </a:r>
            </a:p>
          </p:txBody>
        </p:sp>
        <p:grpSp>
          <p:nvGrpSpPr>
            <p:cNvPr id="55" name="Group 54">
              <a:extLst>
                <a:ext uri="{FF2B5EF4-FFF2-40B4-BE49-F238E27FC236}">
                  <a16:creationId xmlns:a16="http://schemas.microsoft.com/office/drawing/2014/main" id="{20EEC062-2989-41DB-B626-26D85037BC4F}"/>
                </a:ext>
              </a:extLst>
            </p:cNvPr>
            <p:cNvGrpSpPr/>
            <p:nvPr/>
          </p:nvGrpSpPr>
          <p:grpSpPr>
            <a:xfrm>
              <a:off x="6484526" y="1211263"/>
              <a:ext cx="2377388" cy="2331720"/>
              <a:chOff x="6401144" y="1211263"/>
              <a:chExt cx="2377388" cy="2331720"/>
            </a:xfrm>
          </p:grpSpPr>
          <p:sp>
            <p:nvSpPr>
              <p:cNvPr id="58" name="Rectangle 57">
                <a:extLst>
                  <a:ext uri="{FF2B5EF4-FFF2-40B4-BE49-F238E27FC236}">
                    <a16:creationId xmlns:a16="http://schemas.microsoft.com/office/drawing/2014/main" id="{97537013-1402-4C8D-A367-7451768F3E35}"/>
                  </a:ext>
                </a:extLst>
              </p:cNvPr>
              <p:cNvSpPr/>
              <p:nvPr/>
            </p:nvSpPr>
            <p:spPr bwMode="auto">
              <a:xfrm>
                <a:off x="6401144" y="1211263"/>
                <a:ext cx="2377388" cy="23317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411"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Freeform 13">
                <a:extLst>
                  <a:ext uri="{FF2B5EF4-FFF2-40B4-BE49-F238E27FC236}">
                    <a16:creationId xmlns:a16="http://schemas.microsoft.com/office/drawing/2014/main" id="{7DEA5796-0598-4C22-AC62-808BCF2CA550}"/>
                  </a:ext>
                </a:extLst>
              </p:cNvPr>
              <p:cNvSpPr>
                <a:spLocks noChangeAspect="1" noEditPoints="1"/>
              </p:cNvSpPr>
              <p:nvPr/>
            </p:nvSpPr>
            <p:spPr bwMode="auto">
              <a:xfrm>
                <a:off x="7517220" y="2383301"/>
                <a:ext cx="704960" cy="687388"/>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ln/>
            </p:spPr>
            <p:style>
              <a:lnRef idx="2">
                <a:schemeClr val="accent1"/>
              </a:lnRef>
              <a:fillRef idx="1">
                <a:schemeClr val="lt1"/>
              </a:fillRef>
              <a:effectRef idx="0">
                <a:schemeClr val="accent1"/>
              </a:effectRef>
              <a:fontRef idx="minor">
                <a:schemeClr val="dk1"/>
              </a:fontRef>
            </p:style>
            <p:txBody>
              <a:bodyPr vert="horz" wrap="square" lIns="91427" tIns="45714" rIns="91427" bIns="45714" numCol="1" anchor="t" anchorCtr="0" compatLnSpc="1">
                <a:prstTxWarp prst="textNoShape">
                  <a:avLst/>
                </a:prstTxWarp>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5" name="Freeform 19">
                <a:extLst>
                  <a:ext uri="{FF2B5EF4-FFF2-40B4-BE49-F238E27FC236}">
                    <a16:creationId xmlns:a16="http://schemas.microsoft.com/office/drawing/2014/main" id="{B943B08A-4969-4F00-9DB2-321F7992CF61}"/>
                  </a:ext>
                </a:extLst>
              </p:cNvPr>
              <p:cNvSpPr>
                <a:spLocks noEditPoints="1"/>
              </p:cNvSpPr>
              <p:nvPr/>
            </p:nvSpPr>
            <p:spPr bwMode="auto">
              <a:xfrm>
                <a:off x="6894059" y="1863476"/>
                <a:ext cx="583066" cy="651428"/>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ln/>
            </p:spPr>
            <p:style>
              <a:lnRef idx="2">
                <a:schemeClr val="accent1"/>
              </a:lnRef>
              <a:fillRef idx="1">
                <a:schemeClr val="lt1"/>
              </a:fillRef>
              <a:effectRef idx="0">
                <a:schemeClr val="accent1"/>
              </a:effectRef>
              <a:fontRef idx="minor">
                <a:schemeClr val="dk1"/>
              </a:fontRef>
            </p:style>
            <p:txBody>
              <a:bodyPr vert="horz" wrap="square" lIns="91427" tIns="45714" rIns="91427" bIns="45714" numCol="1" anchor="t" anchorCtr="0" compatLnSpc="1">
                <a:prstTxWarp prst="textNoShape">
                  <a:avLst/>
                </a:prstTxWarp>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6" name="Group 65">
            <a:extLst>
              <a:ext uri="{FF2B5EF4-FFF2-40B4-BE49-F238E27FC236}">
                <a16:creationId xmlns:a16="http://schemas.microsoft.com/office/drawing/2014/main" id="{C9B92267-E451-4062-880D-85D71E7EC37E}"/>
              </a:ext>
            </a:extLst>
          </p:cNvPr>
          <p:cNvGrpSpPr/>
          <p:nvPr/>
        </p:nvGrpSpPr>
        <p:grpSpPr>
          <a:xfrm>
            <a:off x="4148030" y="1211589"/>
            <a:ext cx="2331389" cy="5782441"/>
            <a:chOff x="731576" y="1211263"/>
            <a:chExt cx="2331720" cy="5783261"/>
          </a:xfrm>
        </p:grpSpPr>
        <p:sp>
          <p:nvSpPr>
            <p:cNvPr id="67" name="TextBox 66">
              <a:extLst>
                <a:ext uri="{FF2B5EF4-FFF2-40B4-BE49-F238E27FC236}">
                  <a16:creationId xmlns:a16="http://schemas.microsoft.com/office/drawing/2014/main" id="{344EEA49-FF7F-46ED-B012-98737C95421F}"/>
                </a:ext>
              </a:extLst>
            </p:cNvPr>
            <p:cNvSpPr txBox="1"/>
            <p:nvPr/>
          </p:nvSpPr>
          <p:spPr>
            <a:xfrm>
              <a:off x="731576" y="3544431"/>
              <a:ext cx="2331720" cy="3450093"/>
            </a:xfrm>
            <a:prstGeom prst="rect">
              <a:avLst/>
            </a:prstGeom>
            <a:ln/>
          </p:spPr>
          <p:style>
            <a:lnRef idx="2">
              <a:schemeClr val="accent1"/>
            </a:lnRef>
            <a:fillRef idx="1">
              <a:schemeClr val="lt1"/>
            </a:fillRef>
            <a:effectRef idx="0">
              <a:schemeClr val="accent1"/>
            </a:effectRef>
            <a:fontRef idx="minor">
              <a:schemeClr val="dk1"/>
            </a:fontRef>
          </p:style>
          <p:txBody>
            <a:bodyPr lIns="182854" tIns="146283" rIns="182854" bIns="146283"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801" b="0" i="0" u="none" strike="noStrike" kern="0" cap="none" spc="0" normalizeH="0" baseline="0" noProof="0">
                  <a:ln>
                    <a:noFill/>
                  </a:ln>
                  <a:gradFill>
                    <a:gsLst>
                      <a:gs pos="2917">
                        <a:srgbClr val="505050"/>
                      </a:gs>
                      <a:gs pos="100000">
                        <a:srgbClr val="505050"/>
                      </a:gs>
                    </a:gsLst>
                    <a:lin ang="5400000" scaled="0"/>
                  </a:gradFill>
                  <a:effectLst/>
                  <a:uLnTx/>
                  <a:uFillTx/>
                  <a:latin typeface="Segoe UI Semilight"/>
                  <a:ea typeface="+mn-ea"/>
                  <a:cs typeface="+mn-cs"/>
                </a:rPr>
                <a:t>Access Web Apps</a:t>
              </a:r>
            </a:p>
            <a:p>
              <a:pPr marL="0" marR="0" lvl="0" indent="0" algn="l" defTabSz="932411" rtl="0" eaLnBrk="1" fontAlgn="base" latinLnBrk="0" hangingPunct="1">
                <a:lnSpc>
                  <a:spcPct val="100000"/>
                </a:lnSpc>
                <a:spcBef>
                  <a:spcPts val="600"/>
                </a:spcBef>
                <a:spcAft>
                  <a:spcPct val="0"/>
                </a:spcAft>
                <a:buClrTx/>
                <a:buSzTx/>
                <a:buFontTx/>
                <a:buNone/>
                <a:tabLst/>
                <a:defRPr/>
              </a:pPr>
              <a:endPar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Semilight"/>
                <a:ea typeface="Segoe UI" pitchFamily="34" charset="0"/>
                <a:cs typeface="Segoe UI" pitchFamily="34" charset="0"/>
              </a:endParaRPr>
            </a:p>
          </p:txBody>
        </p:sp>
        <p:grpSp>
          <p:nvGrpSpPr>
            <p:cNvPr id="68" name="Group 67">
              <a:extLst>
                <a:ext uri="{FF2B5EF4-FFF2-40B4-BE49-F238E27FC236}">
                  <a16:creationId xmlns:a16="http://schemas.microsoft.com/office/drawing/2014/main" id="{0658E52B-D64A-4024-8786-D13E2AAA390F}"/>
                </a:ext>
              </a:extLst>
            </p:cNvPr>
            <p:cNvGrpSpPr/>
            <p:nvPr/>
          </p:nvGrpSpPr>
          <p:grpSpPr>
            <a:xfrm>
              <a:off x="731576" y="1211263"/>
              <a:ext cx="2331720" cy="2331720"/>
              <a:chOff x="731576" y="1211263"/>
              <a:chExt cx="2331720" cy="2331720"/>
            </a:xfrm>
          </p:grpSpPr>
          <p:sp>
            <p:nvSpPr>
              <p:cNvPr id="69" name="Rectangle 68">
                <a:extLst>
                  <a:ext uri="{FF2B5EF4-FFF2-40B4-BE49-F238E27FC236}">
                    <a16:creationId xmlns:a16="http://schemas.microsoft.com/office/drawing/2014/main" id="{699779E5-3E4C-42AD-9E0F-C59754CC61BC}"/>
                  </a:ext>
                </a:extLst>
              </p:cNvPr>
              <p:cNvSpPr/>
              <p:nvPr/>
            </p:nvSpPr>
            <p:spPr bwMode="auto">
              <a:xfrm>
                <a:off x="731576" y="1211263"/>
                <a:ext cx="2331720" cy="23317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411"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28">
                <a:extLst>
                  <a:ext uri="{FF2B5EF4-FFF2-40B4-BE49-F238E27FC236}">
                    <a16:creationId xmlns:a16="http://schemas.microsoft.com/office/drawing/2014/main" id="{EB1CD45D-5A1D-43B9-BD46-C5B7B1FC8D58}"/>
                  </a:ext>
                </a:extLst>
              </p:cNvPr>
              <p:cNvSpPr>
                <a:spLocks noChangeAspect="1" noEditPoints="1"/>
              </p:cNvSpPr>
              <p:nvPr/>
            </p:nvSpPr>
            <p:spPr bwMode="auto">
              <a:xfrm>
                <a:off x="1258782" y="1846448"/>
                <a:ext cx="545102" cy="636350"/>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ln/>
            </p:spPr>
            <p:style>
              <a:lnRef idx="2">
                <a:schemeClr val="accent1"/>
              </a:lnRef>
              <a:fillRef idx="1">
                <a:schemeClr val="lt1"/>
              </a:fillRef>
              <a:effectRef idx="0">
                <a:schemeClr val="accent1"/>
              </a:effectRef>
              <a:fontRef idx="minor">
                <a:schemeClr val="dk1"/>
              </a:fontRef>
            </p:style>
            <p:txBody>
              <a:bodyPr vert="horz" wrap="square" lIns="91427" tIns="45714" rIns="91427" bIns="45714" numCol="1" anchor="t" anchorCtr="0" compatLnSpc="1">
                <a:prstTxWarp prst="textNoShape">
                  <a:avLst/>
                </a:prstTxWarp>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1" name="Freeform 19">
                <a:extLst>
                  <a:ext uri="{FF2B5EF4-FFF2-40B4-BE49-F238E27FC236}">
                    <a16:creationId xmlns:a16="http://schemas.microsoft.com/office/drawing/2014/main" id="{3A4F6867-B5B6-419F-8426-8BEA11F62A86}"/>
                  </a:ext>
                </a:extLst>
              </p:cNvPr>
              <p:cNvSpPr>
                <a:spLocks noEditPoints="1"/>
              </p:cNvSpPr>
              <p:nvPr/>
            </p:nvSpPr>
            <p:spPr bwMode="auto">
              <a:xfrm>
                <a:off x="1896261" y="2297576"/>
                <a:ext cx="648288" cy="648288"/>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ln/>
            </p:spPr>
            <p:style>
              <a:lnRef idx="2">
                <a:schemeClr val="accent1"/>
              </a:lnRef>
              <a:fillRef idx="1">
                <a:schemeClr val="lt1"/>
              </a:fillRef>
              <a:effectRef idx="0">
                <a:schemeClr val="accent1"/>
              </a:effectRef>
              <a:fontRef idx="minor">
                <a:schemeClr val="dk1"/>
              </a:fontRef>
            </p:style>
            <p:txBody>
              <a:bodyPr vert="horz" wrap="square" lIns="91427" tIns="45714" rIns="91427" bIns="45714" numCol="1" anchor="t" anchorCtr="0" compatLnSpc="1">
                <a:prstTxWarp prst="textNoShape">
                  <a:avLst/>
                </a:prstTxWarp>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72" name="Arrow: Right 71">
            <a:extLst>
              <a:ext uri="{FF2B5EF4-FFF2-40B4-BE49-F238E27FC236}">
                <a16:creationId xmlns:a16="http://schemas.microsoft.com/office/drawing/2014/main" id="{384E58BF-257E-438C-B01F-D3F6CBCE0D70}"/>
              </a:ext>
            </a:extLst>
          </p:cNvPr>
          <p:cNvSpPr/>
          <p:nvPr/>
        </p:nvSpPr>
        <p:spPr bwMode="auto">
          <a:xfrm>
            <a:off x="6872622" y="3070750"/>
            <a:ext cx="1146712" cy="937515"/>
          </a:xfrm>
          <a:prstGeom prs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4" name="Group 73">
            <a:extLst>
              <a:ext uri="{FF2B5EF4-FFF2-40B4-BE49-F238E27FC236}">
                <a16:creationId xmlns:a16="http://schemas.microsoft.com/office/drawing/2014/main" id="{B39B3137-7553-408D-99B5-C33694B634CF}"/>
              </a:ext>
            </a:extLst>
          </p:cNvPr>
          <p:cNvGrpSpPr/>
          <p:nvPr/>
        </p:nvGrpSpPr>
        <p:grpSpPr>
          <a:xfrm>
            <a:off x="1723102" y="1212084"/>
            <a:ext cx="2331389" cy="5782441"/>
            <a:chOff x="731576" y="1211263"/>
            <a:chExt cx="2331720" cy="5783261"/>
          </a:xfrm>
        </p:grpSpPr>
        <p:sp>
          <p:nvSpPr>
            <p:cNvPr id="77" name="TextBox 76">
              <a:extLst>
                <a:ext uri="{FF2B5EF4-FFF2-40B4-BE49-F238E27FC236}">
                  <a16:creationId xmlns:a16="http://schemas.microsoft.com/office/drawing/2014/main" id="{5C153B1A-1FC8-468C-912F-2932BCF73D07}"/>
                </a:ext>
              </a:extLst>
            </p:cNvPr>
            <p:cNvSpPr txBox="1"/>
            <p:nvPr/>
          </p:nvSpPr>
          <p:spPr>
            <a:xfrm>
              <a:off x="731576" y="3544431"/>
              <a:ext cx="2331720" cy="3450093"/>
            </a:xfrm>
            <a:prstGeom prst="rect">
              <a:avLst/>
            </a:prstGeom>
            <a:ln/>
          </p:spPr>
          <p:style>
            <a:lnRef idx="2">
              <a:schemeClr val="accent1"/>
            </a:lnRef>
            <a:fillRef idx="1">
              <a:schemeClr val="lt1"/>
            </a:fillRef>
            <a:effectRef idx="0">
              <a:schemeClr val="accent1"/>
            </a:effectRef>
            <a:fontRef idx="minor">
              <a:schemeClr val="dk1"/>
            </a:fontRef>
          </p:style>
          <p:txBody>
            <a:bodyPr lIns="182854" tIns="146283" rIns="182854" bIns="146283"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40" rtl="0" eaLnBrk="1" fontAlgn="auto" latinLnBrk="0" hangingPunct="1">
                <a:lnSpc>
                  <a:spcPct val="90000"/>
                </a:lnSpc>
                <a:spcBef>
                  <a:spcPts val="0"/>
                </a:spcBef>
                <a:spcAft>
                  <a:spcPts val="600"/>
                </a:spcAft>
                <a:buClrTx/>
                <a:buSzTx/>
                <a:buFontTx/>
                <a:buNone/>
                <a:tabLst/>
                <a:defRPr/>
              </a:pPr>
              <a:r>
                <a:rPr kumimoji="0" lang="en-US" sz="1801" b="0" i="0" u="none" strike="noStrike" kern="0" cap="none" spc="0" normalizeH="0" baseline="0" noProof="0">
                  <a:ln>
                    <a:noFill/>
                  </a:ln>
                  <a:gradFill>
                    <a:gsLst>
                      <a:gs pos="2917">
                        <a:srgbClr val="505050"/>
                      </a:gs>
                      <a:gs pos="100000">
                        <a:srgbClr val="505050"/>
                      </a:gs>
                    </a:gsLst>
                    <a:lin ang="5400000" scaled="0"/>
                  </a:gradFill>
                  <a:effectLst/>
                  <a:uLnTx/>
                  <a:uFillTx/>
                  <a:latin typeface="Segoe UI Semilight"/>
                  <a:ea typeface="+mn-ea"/>
                  <a:cs typeface="+mn-cs"/>
                </a:rPr>
                <a:t>InfoPath/</a:t>
              </a:r>
              <a:br>
                <a:rPr kumimoji="0" lang="en-US" sz="1801" b="0" i="0" u="none" strike="noStrike" kern="0" cap="none" spc="0" normalizeH="0" baseline="0" noProof="0">
                  <a:ln>
                    <a:noFill/>
                  </a:ln>
                  <a:gradFill>
                    <a:gsLst>
                      <a:gs pos="2917">
                        <a:srgbClr val="505050"/>
                      </a:gs>
                      <a:gs pos="100000">
                        <a:srgbClr val="505050"/>
                      </a:gs>
                    </a:gsLst>
                    <a:lin ang="5400000" scaled="0"/>
                  </a:gradFill>
                  <a:effectLst/>
                  <a:uLnTx/>
                  <a:uFillTx/>
                  <a:latin typeface="Segoe UI Semilight"/>
                  <a:ea typeface="+mn-ea"/>
                  <a:cs typeface="+mn-cs"/>
                </a:rPr>
              </a:br>
              <a:r>
                <a:rPr kumimoji="0" lang="en-US" sz="1801" b="0" i="0" u="none" strike="noStrike" kern="0" cap="none" spc="0" normalizeH="0" baseline="0" noProof="0">
                  <a:ln>
                    <a:noFill/>
                  </a:ln>
                  <a:gradFill>
                    <a:gsLst>
                      <a:gs pos="2917">
                        <a:srgbClr val="505050"/>
                      </a:gs>
                      <a:gs pos="100000">
                        <a:srgbClr val="505050"/>
                      </a:gs>
                    </a:gsLst>
                    <a:lin ang="5400000" scaled="0"/>
                  </a:gradFill>
                  <a:effectLst/>
                  <a:uLnTx/>
                  <a:uFillTx/>
                  <a:latin typeface="Segoe UI Semilight"/>
                  <a:ea typeface="+mn-ea"/>
                  <a:cs typeface="+mn-cs"/>
                </a:rPr>
                <a:t>SharePoint Designer</a:t>
              </a:r>
            </a:p>
            <a:p>
              <a:pPr marL="0" marR="0" lvl="0" indent="0" algn="l" defTabSz="932411" rtl="0" eaLnBrk="1" fontAlgn="base" latinLnBrk="0" hangingPunct="1">
                <a:lnSpc>
                  <a:spcPct val="100000"/>
                </a:lnSpc>
                <a:spcBef>
                  <a:spcPts val="600"/>
                </a:spcBef>
                <a:spcAft>
                  <a:spcPct val="0"/>
                </a:spcAft>
                <a:buClrTx/>
                <a:buSzTx/>
                <a:buFontTx/>
                <a:buNone/>
                <a:tabLst/>
                <a:defRPr/>
              </a:pPr>
              <a:r>
                <a:rPr kumimoji="0" lang="en-US" sz="1599" b="0" i="0" u="none" strike="noStrike" kern="0" cap="none" spc="0" normalizeH="0" baseline="0" noProof="0">
                  <a:ln>
                    <a:noFill/>
                  </a:ln>
                  <a:gradFill>
                    <a:gsLst>
                      <a:gs pos="1250">
                        <a:srgbClr val="505050"/>
                      </a:gs>
                      <a:gs pos="100000">
                        <a:srgbClr val="505050"/>
                      </a:gs>
                    </a:gsLst>
                    <a:lin ang="5400000" scaled="0"/>
                  </a:gradFill>
                  <a:effectLst/>
                  <a:uLnTx/>
                  <a:uFillTx/>
                  <a:latin typeface="Segoe UI Semilight"/>
                  <a:ea typeface="Segoe UI" pitchFamily="34" charset="0"/>
                  <a:cs typeface="Segoe UI" pitchFamily="34" charset="0"/>
                </a:rPr>
                <a:t>No new versions, supported through 2026</a:t>
              </a:r>
            </a:p>
          </p:txBody>
        </p:sp>
        <p:grpSp>
          <p:nvGrpSpPr>
            <p:cNvPr id="79" name="Group 78">
              <a:extLst>
                <a:ext uri="{FF2B5EF4-FFF2-40B4-BE49-F238E27FC236}">
                  <a16:creationId xmlns:a16="http://schemas.microsoft.com/office/drawing/2014/main" id="{C29D8691-5CE2-43F4-9DE7-EAD678193ABC}"/>
                </a:ext>
              </a:extLst>
            </p:cNvPr>
            <p:cNvGrpSpPr/>
            <p:nvPr/>
          </p:nvGrpSpPr>
          <p:grpSpPr>
            <a:xfrm>
              <a:off x="731576" y="1211263"/>
              <a:ext cx="2331720" cy="2331720"/>
              <a:chOff x="731576" y="1211263"/>
              <a:chExt cx="2331720" cy="2331720"/>
            </a:xfrm>
          </p:grpSpPr>
          <p:sp>
            <p:nvSpPr>
              <p:cNvPr id="80" name="Rectangle 79">
                <a:extLst>
                  <a:ext uri="{FF2B5EF4-FFF2-40B4-BE49-F238E27FC236}">
                    <a16:creationId xmlns:a16="http://schemas.microsoft.com/office/drawing/2014/main" id="{31A38A46-2B53-429A-9B5C-381E0E0CA4D6}"/>
                  </a:ext>
                </a:extLst>
              </p:cNvPr>
              <p:cNvSpPr/>
              <p:nvPr/>
            </p:nvSpPr>
            <p:spPr bwMode="auto">
              <a:xfrm>
                <a:off x="731576" y="1211263"/>
                <a:ext cx="2331720" cy="23317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411"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Freeform 28">
                <a:extLst>
                  <a:ext uri="{FF2B5EF4-FFF2-40B4-BE49-F238E27FC236}">
                    <a16:creationId xmlns:a16="http://schemas.microsoft.com/office/drawing/2014/main" id="{6ECEFB39-6088-4A72-B43D-87650D38C418}"/>
                  </a:ext>
                </a:extLst>
              </p:cNvPr>
              <p:cNvSpPr>
                <a:spLocks noChangeAspect="1" noEditPoints="1"/>
              </p:cNvSpPr>
              <p:nvPr/>
            </p:nvSpPr>
            <p:spPr bwMode="auto">
              <a:xfrm>
                <a:off x="1258782" y="1846448"/>
                <a:ext cx="545102" cy="636350"/>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ln/>
            </p:spPr>
            <p:style>
              <a:lnRef idx="2">
                <a:schemeClr val="accent1"/>
              </a:lnRef>
              <a:fillRef idx="1">
                <a:schemeClr val="lt1"/>
              </a:fillRef>
              <a:effectRef idx="0">
                <a:schemeClr val="accent1"/>
              </a:effectRef>
              <a:fontRef idx="minor">
                <a:schemeClr val="dk1"/>
              </a:fontRef>
            </p:style>
            <p:txBody>
              <a:bodyPr vert="horz" wrap="square" lIns="91427" tIns="45714" rIns="91427" bIns="45714" numCol="1" anchor="t" anchorCtr="0" compatLnSpc="1">
                <a:prstTxWarp prst="textNoShape">
                  <a:avLst/>
                </a:prstTxWarp>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4" name="Freeform 19">
                <a:extLst>
                  <a:ext uri="{FF2B5EF4-FFF2-40B4-BE49-F238E27FC236}">
                    <a16:creationId xmlns:a16="http://schemas.microsoft.com/office/drawing/2014/main" id="{1D021749-5448-44EB-BEC6-8872765CEB60}"/>
                  </a:ext>
                </a:extLst>
              </p:cNvPr>
              <p:cNvSpPr>
                <a:spLocks noEditPoints="1"/>
              </p:cNvSpPr>
              <p:nvPr/>
            </p:nvSpPr>
            <p:spPr bwMode="auto">
              <a:xfrm>
                <a:off x="1896261" y="2297576"/>
                <a:ext cx="648288" cy="648288"/>
              </a:xfrm>
              <a:custGeom>
                <a:avLst/>
                <a:gdLst>
                  <a:gd name="T0" fmla="*/ 0 w 284"/>
                  <a:gd name="T1" fmla="*/ 284 h 284"/>
                  <a:gd name="T2" fmla="*/ 284 w 284"/>
                  <a:gd name="T3" fmla="*/ 284 h 284"/>
                  <a:gd name="T4" fmla="*/ 284 w 284"/>
                  <a:gd name="T5" fmla="*/ 0 h 284"/>
                  <a:gd name="T6" fmla="*/ 0 w 284"/>
                  <a:gd name="T7" fmla="*/ 0 h 284"/>
                  <a:gd name="T8" fmla="*/ 0 w 284"/>
                  <a:gd name="T9" fmla="*/ 284 h 284"/>
                  <a:gd name="T10" fmla="*/ 19 w 284"/>
                  <a:gd name="T11" fmla="*/ 19 h 284"/>
                  <a:gd name="T12" fmla="*/ 265 w 284"/>
                  <a:gd name="T13" fmla="*/ 19 h 284"/>
                  <a:gd name="T14" fmla="*/ 265 w 284"/>
                  <a:gd name="T15" fmla="*/ 38 h 284"/>
                  <a:gd name="T16" fmla="*/ 19 w 284"/>
                  <a:gd name="T17" fmla="*/ 38 h 284"/>
                  <a:gd name="T18" fmla="*/ 19 w 284"/>
                  <a:gd name="T19" fmla="*/ 19 h 284"/>
                  <a:gd name="T20" fmla="*/ 19 w 284"/>
                  <a:gd name="T21" fmla="*/ 57 h 284"/>
                  <a:gd name="T22" fmla="*/ 265 w 284"/>
                  <a:gd name="T23" fmla="*/ 57 h 284"/>
                  <a:gd name="T24" fmla="*/ 265 w 284"/>
                  <a:gd name="T25" fmla="*/ 265 h 284"/>
                  <a:gd name="T26" fmla="*/ 19 w 284"/>
                  <a:gd name="T27" fmla="*/ 265 h 284"/>
                  <a:gd name="T28" fmla="*/ 19 w 284"/>
                  <a:gd name="T29" fmla="*/ 57 h 284"/>
                  <a:gd name="T30" fmla="*/ 133 w 284"/>
                  <a:gd name="T31" fmla="*/ 95 h 284"/>
                  <a:gd name="T32" fmla="*/ 152 w 284"/>
                  <a:gd name="T33" fmla="*/ 95 h 284"/>
                  <a:gd name="T34" fmla="*/ 152 w 284"/>
                  <a:gd name="T35" fmla="*/ 114 h 284"/>
                  <a:gd name="T36" fmla="*/ 133 w 284"/>
                  <a:gd name="T37" fmla="*/ 114 h 284"/>
                  <a:gd name="T38" fmla="*/ 133 w 284"/>
                  <a:gd name="T39" fmla="*/ 95 h 284"/>
                  <a:gd name="T40" fmla="*/ 208 w 284"/>
                  <a:gd name="T41" fmla="*/ 95 h 284"/>
                  <a:gd name="T42" fmla="*/ 227 w 284"/>
                  <a:gd name="T43" fmla="*/ 95 h 284"/>
                  <a:gd name="T44" fmla="*/ 227 w 284"/>
                  <a:gd name="T45" fmla="*/ 114 h 284"/>
                  <a:gd name="T46" fmla="*/ 208 w 284"/>
                  <a:gd name="T47" fmla="*/ 114 h 284"/>
                  <a:gd name="T48" fmla="*/ 208 w 284"/>
                  <a:gd name="T49" fmla="*/ 95 h 284"/>
                  <a:gd name="T50" fmla="*/ 208 w 284"/>
                  <a:gd name="T51" fmla="*/ 152 h 284"/>
                  <a:gd name="T52" fmla="*/ 227 w 284"/>
                  <a:gd name="T53" fmla="*/ 152 h 284"/>
                  <a:gd name="T54" fmla="*/ 227 w 284"/>
                  <a:gd name="T55" fmla="*/ 170 h 284"/>
                  <a:gd name="T56" fmla="*/ 208 w 284"/>
                  <a:gd name="T57" fmla="*/ 170 h 284"/>
                  <a:gd name="T58" fmla="*/ 208 w 284"/>
                  <a:gd name="T59" fmla="*/ 152 h 284"/>
                  <a:gd name="T60" fmla="*/ 133 w 284"/>
                  <a:gd name="T61" fmla="*/ 152 h 284"/>
                  <a:gd name="T62" fmla="*/ 152 w 284"/>
                  <a:gd name="T63" fmla="*/ 152 h 284"/>
                  <a:gd name="T64" fmla="*/ 152 w 284"/>
                  <a:gd name="T65" fmla="*/ 170 h 284"/>
                  <a:gd name="T66" fmla="*/ 133 w 284"/>
                  <a:gd name="T67" fmla="*/ 170 h 284"/>
                  <a:gd name="T68" fmla="*/ 133 w 284"/>
                  <a:gd name="T69" fmla="*/ 152 h 284"/>
                  <a:gd name="T70" fmla="*/ 57 w 284"/>
                  <a:gd name="T71" fmla="*/ 152 h 284"/>
                  <a:gd name="T72" fmla="*/ 76 w 284"/>
                  <a:gd name="T73" fmla="*/ 152 h 284"/>
                  <a:gd name="T74" fmla="*/ 76 w 284"/>
                  <a:gd name="T75" fmla="*/ 170 h 284"/>
                  <a:gd name="T76" fmla="*/ 57 w 284"/>
                  <a:gd name="T77" fmla="*/ 170 h 284"/>
                  <a:gd name="T78" fmla="*/ 57 w 284"/>
                  <a:gd name="T79" fmla="*/ 152 h 284"/>
                  <a:gd name="T80" fmla="*/ 57 w 284"/>
                  <a:gd name="T81" fmla="*/ 208 h 284"/>
                  <a:gd name="T82" fmla="*/ 76 w 284"/>
                  <a:gd name="T83" fmla="*/ 208 h 284"/>
                  <a:gd name="T84" fmla="*/ 76 w 284"/>
                  <a:gd name="T85" fmla="*/ 227 h 284"/>
                  <a:gd name="T86" fmla="*/ 57 w 284"/>
                  <a:gd name="T87" fmla="*/ 227 h 284"/>
                  <a:gd name="T88" fmla="*/ 57 w 284"/>
                  <a:gd name="T89" fmla="*/ 208 h 284"/>
                  <a:gd name="T90" fmla="*/ 133 w 284"/>
                  <a:gd name="T91" fmla="*/ 208 h 284"/>
                  <a:gd name="T92" fmla="*/ 152 w 284"/>
                  <a:gd name="T93" fmla="*/ 208 h 284"/>
                  <a:gd name="T94" fmla="*/ 152 w 284"/>
                  <a:gd name="T95" fmla="*/ 227 h 284"/>
                  <a:gd name="T96" fmla="*/ 133 w 284"/>
                  <a:gd name="T97" fmla="*/ 227 h 284"/>
                  <a:gd name="T98" fmla="*/ 133 w 284"/>
                  <a:gd name="T99" fmla="*/ 20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284">
                    <a:moveTo>
                      <a:pt x="0" y="284"/>
                    </a:moveTo>
                    <a:lnTo>
                      <a:pt x="284" y="284"/>
                    </a:lnTo>
                    <a:lnTo>
                      <a:pt x="284" y="0"/>
                    </a:lnTo>
                    <a:lnTo>
                      <a:pt x="0" y="0"/>
                    </a:lnTo>
                    <a:lnTo>
                      <a:pt x="0" y="284"/>
                    </a:lnTo>
                    <a:close/>
                    <a:moveTo>
                      <a:pt x="19" y="19"/>
                    </a:moveTo>
                    <a:lnTo>
                      <a:pt x="265" y="19"/>
                    </a:lnTo>
                    <a:lnTo>
                      <a:pt x="265" y="38"/>
                    </a:lnTo>
                    <a:lnTo>
                      <a:pt x="19" y="38"/>
                    </a:lnTo>
                    <a:lnTo>
                      <a:pt x="19" y="19"/>
                    </a:lnTo>
                    <a:close/>
                    <a:moveTo>
                      <a:pt x="19" y="57"/>
                    </a:moveTo>
                    <a:lnTo>
                      <a:pt x="265" y="57"/>
                    </a:lnTo>
                    <a:lnTo>
                      <a:pt x="265" y="265"/>
                    </a:lnTo>
                    <a:lnTo>
                      <a:pt x="19" y="265"/>
                    </a:lnTo>
                    <a:lnTo>
                      <a:pt x="19" y="57"/>
                    </a:lnTo>
                    <a:close/>
                    <a:moveTo>
                      <a:pt x="133" y="95"/>
                    </a:moveTo>
                    <a:lnTo>
                      <a:pt x="152" y="95"/>
                    </a:lnTo>
                    <a:lnTo>
                      <a:pt x="152" y="114"/>
                    </a:lnTo>
                    <a:lnTo>
                      <a:pt x="133" y="114"/>
                    </a:lnTo>
                    <a:lnTo>
                      <a:pt x="133" y="95"/>
                    </a:lnTo>
                    <a:close/>
                    <a:moveTo>
                      <a:pt x="208" y="95"/>
                    </a:moveTo>
                    <a:lnTo>
                      <a:pt x="227" y="95"/>
                    </a:lnTo>
                    <a:lnTo>
                      <a:pt x="227" y="114"/>
                    </a:lnTo>
                    <a:lnTo>
                      <a:pt x="208" y="114"/>
                    </a:lnTo>
                    <a:lnTo>
                      <a:pt x="208" y="95"/>
                    </a:lnTo>
                    <a:close/>
                    <a:moveTo>
                      <a:pt x="208" y="152"/>
                    </a:moveTo>
                    <a:lnTo>
                      <a:pt x="227" y="152"/>
                    </a:lnTo>
                    <a:lnTo>
                      <a:pt x="227" y="170"/>
                    </a:lnTo>
                    <a:lnTo>
                      <a:pt x="208" y="170"/>
                    </a:lnTo>
                    <a:lnTo>
                      <a:pt x="208" y="152"/>
                    </a:lnTo>
                    <a:close/>
                    <a:moveTo>
                      <a:pt x="133" y="152"/>
                    </a:moveTo>
                    <a:lnTo>
                      <a:pt x="152" y="152"/>
                    </a:lnTo>
                    <a:lnTo>
                      <a:pt x="152" y="170"/>
                    </a:lnTo>
                    <a:lnTo>
                      <a:pt x="133" y="170"/>
                    </a:lnTo>
                    <a:lnTo>
                      <a:pt x="133" y="152"/>
                    </a:lnTo>
                    <a:close/>
                    <a:moveTo>
                      <a:pt x="57" y="152"/>
                    </a:moveTo>
                    <a:lnTo>
                      <a:pt x="76" y="152"/>
                    </a:lnTo>
                    <a:lnTo>
                      <a:pt x="76" y="170"/>
                    </a:lnTo>
                    <a:lnTo>
                      <a:pt x="57" y="170"/>
                    </a:lnTo>
                    <a:lnTo>
                      <a:pt x="57" y="152"/>
                    </a:lnTo>
                    <a:close/>
                    <a:moveTo>
                      <a:pt x="57" y="208"/>
                    </a:moveTo>
                    <a:lnTo>
                      <a:pt x="76" y="208"/>
                    </a:lnTo>
                    <a:lnTo>
                      <a:pt x="76" y="227"/>
                    </a:lnTo>
                    <a:lnTo>
                      <a:pt x="57" y="227"/>
                    </a:lnTo>
                    <a:lnTo>
                      <a:pt x="57" y="208"/>
                    </a:lnTo>
                    <a:close/>
                    <a:moveTo>
                      <a:pt x="133" y="208"/>
                    </a:moveTo>
                    <a:lnTo>
                      <a:pt x="152" y="208"/>
                    </a:lnTo>
                    <a:lnTo>
                      <a:pt x="152" y="227"/>
                    </a:lnTo>
                    <a:lnTo>
                      <a:pt x="133" y="227"/>
                    </a:lnTo>
                    <a:lnTo>
                      <a:pt x="133" y="208"/>
                    </a:lnTo>
                    <a:close/>
                  </a:path>
                </a:pathLst>
              </a:custGeom>
              <a:ln/>
            </p:spPr>
            <p:style>
              <a:lnRef idx="2">
                <a:schemeClr val="accent1"/>
              </a:lnRef>
              <a:fillRef idx="1">
                <a:schemeClr val="lt1"/>
              </a:fillRef>
              <a:effectRef idx="0">
                <a:schemeClr val="accent1"/>
              </a:effectRef>
              <a:fontRef idx="minor">
                <a:schemeClr val="dk1"/>
              </a:fontRef>
            </p:style>
            <p:txBody>
              <a:bodyPr vert="horz" wrap="square" lIns="91427" tIns="45714" rIns="91427" bIns="45714" numCol="1" anchor="t" anchorCtr="0" compatLnSpc="1">
                <a:prstTxWarp prst="textNoShape">
                  <a:avLst/>
                </a:prstTxWarp>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0" name="Title 9">
            <a:extLst>
              <a:ext uri="{FF2B5EF4-FFF2-40B4-BE49-F238E27FC236}">
                <a16:creationId xmlns:a16="http://schemas.microsoft.com/office/drawing/2014/main" id="{D016E314-0C52-4FF5-8BD8-C2E82FF02BFB}"/>
              </a:ext>
            </a:extLst>
          </p:cNvPr>
          <p:cNvSpPr>
            <a:spLocks noGrp="1"/>
          </p:cNvSpPr>
          <p:nvPr>
            <p:ph type="title"/>
          </p:nvPr>
        </p:nvSpPr>
        <p:spPr/>
        <p:txBody>
          <a:bodyPr/>
          <a:lstStyle/>
          <a:p>
            <a:r>
              <a:rPr lang="en-US" dirty="0"/>
              <a:t>Use PowerApps &amp; Flow</a:t>
            </a:r>
          </a:p>
        </p:txBody>
      </p:sp>
    </p:spTree>
    <p:extLst>
      <p:ext uri="{BB962C8B-B14F-4D97-AF65-F5344CB8AC3E}">
        <p14:creationId xmlns:p14="http://schemas.microsoft.com/office/powerpoint/2010/main" val="422391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left)">
                                      <p:cBhvr>
                                        <p:cTn id="16" dur="500"/>
                                        <p:tgtEl>
                                          <p:spTgt spid="72"/>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B530B81-523C-4879-A216-04FF384D3B4E}"/>
              </a:ext>
            </a:extLst>
          </p:cNvPr>
          <p:cNvGrpSpPr/>
          <p:nvPr/>
        </p:nvGrpSpPr>
        <p:grpSpPr>
          <a:xfrm>
            <a:off x="9482127" y="2747788"/>
            <a:ext cx="2607645" cy="2138615"/>
            <a:chOff x="924560" y="1366282"/>
            <a:chExt cx="3982050" cy="2829797"/>
          </a:xfrm>
        </p:grpSpPr>
        <p:sp>
          <p:nvSpPr>
            <p:cNvPr id="5" name="Rectangle 4">
              <a:extLst>
                <a:ext uri="{FF2B5EF4-FFF2-40B4-BE49-F238E27FC236}">
                  <a16:creationId xmlns:a16="http://schemas.microsoft.com/office/drawing/2014/main" id="{0441B1C7-72A6-44CD-922A-1C01B120236C}"/>
                </a:ext>
              </a:extLst>
            </p:cNvPr>
            <p:cNvSpPr/>
            <p:nvPr/>
          </p:nvSpPr>
          <p:spPr bwMode="auto">
            <a:xfrm>
              <a:off x="924560" y="1366282"/>
              <a:ext cx="3982050" cy="2829797"/>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316">
                <a:lnSpc>
                  <a:spcPct val="90000"/>
                </a:lnSpc>
              </a:pPr>
              <a:r>
                <a:rPr lang="en-US" sz="2000" b="1" dirty="0">
                  <a:solidFill>
                    <a:schemeClr val="bg1"/>
                  </a:solidFill>
                  <a:ea typeface="Segoe UI" pitchFamily="34" charset="0"/>
                  <a:cs typeface="Segoe UI" pitchFamily="34" charset="0"/>
                </a:rPr>
                <a:t>Your app</a:t>
              </a:r>
            </a:p>
          </p:txBody>
        </p:sp>
        <p:sp>
          <p:nvSpPr>
            <p:cNvPr id="6" name="Rectangle 5">
              <a:extLst>
                <a:ext uri="{FF2B5EF4-FFF2-40B4-BE49-F238E27FC236}">
                  <a16:creationId xmlns:a16="http://schemas.microsoft.com/office/drawing/2014/main" id="{DAB24A37-C6DF-49B6-9C4E-DB607A19BE7B}"/>
                </a:ext>
              </a:extLst>
            </p:cNvPr>
            <p:cNvSpPr/>
            <p:nvPr/>
          </p:nvSpPr>
          <p:spPr bwMode="auto">
            <a:xfrm>
              <a:off x="1574799" y="2080316"/>
              <a:ext cx="3169251" cy="193764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316">
                <a:lnSpc>
                  <a:spcPct val="90000"/>
                </a:lnSpc>
              </a:pPr>
              <a:r>
                <a:rPr lang="en-US" sz="2000" b="1" dirty="0">
                  <a:solidFill>
                    <a:schemeClr val="bg1"/>
                  </a:solidFill>
                  <a:ea typeface="Segoe UI" pitchFamily="34" charset="0"/>
                  <a:cs typeface="Segoe UI" pitchFamily="34" charset="0"/>
                </a:rPr>
                <a:t>PowerApps app in </a:t>
              </a:r>
              <a:r>
                <a:rPr lang="en-US" sz="2000" b="1" dirty="0" err="1">
                  <a:solidFill>
                    <a:schemeClr val="bg1"/>
                  </a:solidFill>
                  <a:ea typeface="Segoe UI" pitchFamily="34" charset="0"/>
                  <a:cs typeface="Segoe UI" pitchFamily="34" charset="0"/>
                </a:rPr>
                <a:t>iframe</a:t>
              </a:r>
              <a:endParaRPr lang="en-US" sz="2000" b="1" dirty="0">
                <a:solidFill>
                  <a:schemeClr val="bg1"/>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D86A12FB-0207-4AF4-B8FF-BE23F8F38E93}"/>
              </a:ext>
            </a:extLst>
          </p:cNvPr>
          <p:cNvGrpSpPr/>
          <p:nvPr/>
        </p:nvGrpSpPr>
        <p:grpSpPr>
          <a:xfrm>
            <a:off x="6490665" y="2747788"/>
            <a:ext cx="2558568" cy="2138617"/>
            <a:chOff x="3794175" y="1986041"/>
            <a:chExt cx="2953210" cy="2138920"/>
          </a:xfrm>
        </p:grpSpPr>
        <p:sp>
          <p:nvSpPr>
            <p:cNvPr id="12" name="Rectangle 11">
              <a:extLst>
                <a:ext uri="{FF2B5EF4-FFF2-40B4-BE49-F238E27FC236}">
                  <a16:creationId xmlns:a16="http://schemas.microsoft.com/office/drawing/2014/main" id="{9E2FCA05-03FB-4D2E-9E8D-E7171CC3974E}"/>
                </a:ext>
              </a:extLst>
            </p:cNvPr>
            <p:cNvSpPr/>
            <p:nvPr/>
          </p:nvSpPr>
          <p:spPr bwMode="auto">
            <a:xfrm>
              <a:off x="3794175" y="1986041"/>
              <a:ext cx="2953210" cy="2138920"/>
            </a:xfrm>
            <a:prstGeom prst="rect">
              <a:avLst/>
            </a:prstGeom>
            <a:solidFill>
              <a:srgbClr val="EDBD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316">
                <a:lnSpc>
                  <a:spcPct val="90000"/>
                </a:lnSpc>
              </a:pPr>
              <a:r>
                <a:rPr lang="en-US" sz="2000" b="1" dirty="0">
                  <a:solidFill>
                    <a:srgbClr val="000000"/>
                  </a:solidFill>
                  <a:ea typeface="Segoe UI" pitchFamily="34" charset="0"/>
                  <a:cs typeface="Segoe UI" pitchFamily="34" charset="0"/>
                </a:rPr>
                <a:t>Power BI Report</a:t>
              </a:r>
            </a:p>
          </p:txBody>
        </p:sp>
        <p:sp>
          <p:nvSpPr>
            <p:cNvPr id="11" name="Rectangle 10">
              <a:extLst>
                <a:ext uri="{FF2B5EF4-FFF2-40B4-BE49-F238E27FC236}">
                  <a16:creationId xmlns:a16="http://schemas.microsoft.com/office/drawing/2014/main" id="{30836FB1-2B13-46C8-8913-40F75FA9EBA0}"/>
                </a:ext>
              </a:extLst>
            </p:cNvPr>
            <p:cNvSpPr/>
            <p:nvPr/>
          </p:nvSpPr>
          <p:spPr bwMode="auto">
            <a:xfrm>
              <a:off x="4199327" y="2523688"/>
              <a:ext cx="2398867" cy="146664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316">
                <a:lnSpc>
                  <a:spcPct val="90000"/>
                </a:lnSpc>
              </a:pPr>
              <a:r>
                <a:rPr lang="en-US" sz="2000" b="1" dirty="0">
                  <a:solidFill>
                    <a:schemeClr val="bg1"/>
                  </a:solidFill>
                  <a:ea typeface="Segoe UI" pitchFamily="34" charset="0"/>
                  <a:cs typeface="Segoe UI" pitchFamily="34" charset="0"/>
                </a:rPr>
                <a:t>PowerApps app</a:t>
              </a:r>
            </a:p>
          </p:txBody>
        </p:sp>
      </p:grpSp>
      <p:grpSp>
        <p:nvGrpSpPr>
          <p:cNvPr id="17" name="Group 16">
            <a:extLst>
              <a:ext uri="{FF2B5EF4-FFF2-40B4-BE49-F238E27FC236}">
                <a16:creationId xmlns:a16="http://schemas.microsoft.com/office/drawing/2014/main" id="{D8A9B35C-5A3F-4CDA-8458-97EA917823A6}"/>
              </a:ext>
            </a:extLst>
          </p:cNvPr>
          <p:cNvGrpSpPr/>
          <p:nvPr/>
        </p:nvGrpSpPr>
        <p:grpSpPr>
          <a:xfrm>
            <a:off x="470411" y="2728822"/>
            <a:ext cx="2607645" cy="2138615"/>
            <a:chOff x="7003346" y="1986042"/>
            <a:chExt cx="3009856" cy="2138919"/>
          </a:xfrm>
        </p:grpSpPr>
        <p:sp>
          <p:nvSpPr>
            <p:cNvPr id="14" name="Rectangle 13">
              <a:extLst>
                <a:ext uri="{FF2B5EF4-FFF2-40B4-BE49-F238E27FC236}">
                  <a16:creationId xmlns:a16="http://schemas.microsoft.com/office/drawing/2014/main" id="{791EC72B-BA75-4A76-AA65-A458A8F112F6}"/>
                </a:ext>
              </a:extLst>
            </p:cNvPr>
            <p:cNvSpPr/>
            <p:nvPr/>
          </p:nvSpPr>
          <p:spPr bwMode="auto">
            <a:xfrm>
              <a:off x="7003346" y="1986042"/>
              <a:ext cx="3009856" cy="2138919"/>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316">
                <a:lnSpc>
                  <a:spcPct val="90000"/>
                </a:lnSpc>
              </a:pPr>
              <a:r>
                <a:rPr lang="en-US" sz="2000" b="1" dirty="0">
                  <a:solidFill>
                    <a:schemeClr val="bg1"/>
                  </a:solidFill>
                  <a:ea typeface="Segoe UI" pitchFamily="34" charset="0"/>
                  <a:cs typeface="Segoe UI" pitchFamily="34" charset="0"/>
                </a:rPr>
                <a:t>Teams</a:t>
              </a:r>
            </a:p>
          </p:txBody>
        </p:sp>
        <p:sp>
          <p:nvSpPr>
            <p:cNvPr id="16" name="Rectangle 15">
              <a:extLst>
                <a:ext uri="{FF2B5EF4-FFF2-40B4-BE49-F238E27FC236}">
                  <a16:creationId xmlns:a16="http://schemas.microsoft.com/office/drawing/2014/main" id="{0BB0D0D6-71E2-4005-B5FC-EA84E755792F}"/>
                </a:ext>
              </a:extLst>
            </p:cNvPr>
            <p:cNvSpPr/>
            <p:nvPr/>
          </p:nvSpPr>
          <p:spPr bwMode="auto">
            <a:xfrm>
              <a:off x="7491167" y="2523687"/>
              <a:ext cx="2398867" cy="146664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316">
                <a:lnSpc>
                  <a:spcPct val="90000"/>
                </a:lnSpc>
              </a:pPr>
              <a:r>
                <a:rPr lang="en-US" sz="2000" b="1" dirty="0">
                  <a:solidFill>
                    <a:schemeClr val="bg1"/>
                  </a:solidFill>
                  <a:ea typeface="Segoe UI" pitchFamily="34" charset="0"/>
                  <a:cs typeface="Segoe UI" pitchFamily="34" charset="0"/>
                </a:rPr>
                <a:t>PowerApps app as a tab</a:t>
              </a:r>
            </a:p>
          </p:txBody>
        </p:sp>
      </p:grpSp>
      <p:grpSp>
        <p:nvGrpSpPr>
          <p:cNvPr id="18" name="Group 17">
            <a:extLst>
              <a:ext uri="{FF2B5EF4-FFF2-40B4-BE49-F238E27FC236}">
                <a16:creationId xmlns:a16="http://schemas.microsoft.com/office/drawing/2014/main" id="{7D8DFA81-7503-4207-91C2-76A1D6DD5E13}"/>
              </a:ext>
            </a:extLst>
          </p:cNvPr>
          <p:cNvGrpSpPr/>
          <p:nvPr/>
        </p:nvGrpSpPr>
        <p:grpSpPr>
          <a:xfrm>
            <a:off x="3480538" y="2728822"/>
            <a:ext cx="2607645" cy="2138615"/>
            <a:chOff x="924560" y="1366282"/>
            <a:chExt cx="3982050" cy="2829797"/>
          </a:xfrm>
        </p:grpSpPr>
        <p:sp>
          <p:nvSpPr>
            <p:cNvPr id="19" name="Rectangle 18">
              <a:extLst>
                <a:ext uri="{FF2B5EF4-FFF2-40B4-BE49-F238E27FC236}">
                  <a16:creationId xmlns:a16="http://schemas.microsoft.com/office/drawing/2014/main" id="{804C9414-1693-4420-A1CA-19FCD6ADF4EB}"/>
                </a:ext>
              </a:extLst>
            </p:cNvPr>
            <p:cNvSpPr/>
            <p:nvPr/>
          </p:nvSpPr>
          <p:spPr bwMode="auto">
            <a:xfrm>
              <a:off x="924560" y="1366282"/>
              <a:ext cx="3982050" cy="2829797"/>
            </a:xfrm>
            <a:prstGeom prst="rect">
              <a:avLst/>
            </a:prstGeom>
            <a:solidFill>
              <a:srgbClr val="027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316">
                <a:lnSpc>
                  <a:spcPct val="90000"/>
                </a:lnSpc>
              </a:pPr>
              <a:r>
                <a:rPr lang="en-US" sz="2000" b="1" dirty="0">
                  <a:solidFill>
                    <a:schemeClr val="bg1"/>
                  </a:solidFill>
                  <a:ea typeface="Segoe UI" pitchFamily="34" charset="0"/>
                  <a:cs typeface="Segoe UI" pitchFamily="34" charset="0"/>
                </a:rPr>
                <a:t>SharePoint</a:t>
              </a:r>
            </a:p>
          </p:txBody>
        </p:sp>
        <p:sp>
          <p:nvSpPr>
            <p:cNvPr id="20" name="Rectangle 19">
              <a:extLst>
                <a:ext uri="{FF2B5EF4-FFF2-40B4-BE49-F238E27FC236}">
                  <a16:creationId xmlns:a16="http://schemas.microsoft.com/office/drawing/2014/main" id="{C3AFDD0D-2AC7-434E-B92C-905EA96DA7BD}"/>
                </a:ext>
              </a:extLst>
            </p:cNvPr>
            <p:cNvSpPr/>
            <p:nvPr/>
          </p:nvSpPr>
          <p:spPr bwMode="auto">
            <a:xfrm>
              <a:off x="1574799" y="2080316"/>
              <a:ext cx="3169251" cy="193764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316">
                <a:lnSpc>
                  <a:spcPct val="90000"/>
                </a:lnSpc>
              </a:pPr>
              <a:r>
                <a:rPr lang="en-US" sz="2000" b="1" dirty="0">
                  <a:solidFill>
                    <a:schemeClr val="bg1"/>
                  </a:solidFill>
                  <a:ea typeface="Segoe UI" pitchFamily="34" charset="0"/>
                  <a:cs typeface="Segoe UI" pitchFamily="34" charset="0"/>
                </a:rPr>
                <a:t>PowerApps app as a form or </a:t>
              </a:r>
              <a:r>
                <a:rPr lang="en-US" sz="2000" b="1" dirty="0" err="1">
                  <a:solidFill>
                    <a:schemeClr val="bg1"/>
                  </a:solidFill>
                  <a:ea typeface="Segoe UI" pitchFamily="34" charset="0"/>
                  <a:cs typeface="Segoe UI" pitchFamily="34" charset="0"/>
                </a:rPr>
                <a:t>webpart</a:t>
              </a:r>
              <a:endParaRPr lang="en-US" sz="2000" b="1" dirty="0">
                <a:solidFill>
                  <a:schemeClr val="bg1"/>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9F24AF3A-C50F-4944-A060-1A510C43DD03}"/>
              </a:ext>
            </a:extLst>
          </p:cNvPr>
          <p:cNvSpPr>
            <a:spLocks noGrp="1"/>
          </p:cNvSpPr>
          <p:nvPr>
            <p:ph type="title"/>
          </p:nvPr>
        </p:nvSpPr>
        <p:spPr/>
        <p:txBody>
          <a:bodyPr/>
          <a:lstStyle/>
          <a:p>
            <a:r>
              <a:rPr lang="en-US" sz="5440" dirty="0"/>
              <a:t>Embed PowerApps in other apps</a:t>
            </a:r>
          </a:p>
        </p:txBody>
      </p:sp>
      <p:pic>
        <p:nvPicPr>
          <p:cNvPr id="8" name="Picture 7">
            <a:extLst>
              <a:ext uri="{FF2B5EF4-FFF2-40B4-BE49-F238E27FC236}">
                <a16:creationId xmlns:a16="http://schemas.microsoft.com/office/drawing/2014/main" id="{22CB0998-C68A-4115-B801-AAEA96086CEB}"/>
              </a:ext>
            </a:extLst>
          </p:cNvPr>
          <p:cNvPicPr>
            <a:picLocks noChangeAspect="1"/>
          </p:cNvPicPr>
          <p:nvPr/>
        </p:nvPicPr>
        <p:blipFill>
          <a:blip r:embed="rId3">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4455640" y="1776949"/>
            <a:ext cx="746083" cy="746083"/>
          </a:xfrm>
          <a:prstGeom prst="rect">
            <a:avLst/>
          </a:prstGeom>
        </p:spPr>
      </p:pic>
      <p:pic>
        <p:nvPicPr>
          <p:cNvPr id="15" name="Picture 14">
            <a:extLst>
              <a:ext uri="{FF2B5EF4-FFF2-40B4-BE49-F238E27FC236}">
                <a16:creationId xmlns:a16="http://schemas.microsoft.com/office/drawing/2014/main" id="{2339745D-3237-49A2-90C2-CD52363E13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175" y="1754108"/>
            <a:ext cx="742372" cy="746083"/>
          </a:xfrm>
          <a:prstGeom prst="rect">
            <a:avLst/>
          </a:prstGeom>
        </p:spPr>
      </p:pic>
      <p:pic>
        <p:nvPicPr>
          <p:cNvPr id="22" name="Picture 21">
            <a:extLst>
              <a:ext uri="{FF2B5EF4-FFF2-40B4-BE49-F238E27FC236}">
                <a16:creationId xmlns:a16="http://schemas.microsoft.com/office/drawing/2014/main" id="{8991B13D-E33E-4AA6-BF7E-8116C7D1D4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6906" y="1776949"/>
            <a:ext cx="746083" cy="746083"/>
          </a:xfrm>
          <a:prstGeom prst="rect">
            <a:avLst/>
          </a:prstGeom>
        </p:spPr>
      </p:pic>
      <p:pic>
        <p:nvPicPr>
          <p:cNvPr id="1026" name="Picture 2" descr="https://azure.microsoft.com/svghandler/app-service-web?width=600&amp;height=315">
            <a:extLst>
              <a:ext uri="{FF2B5EF4-FFF2-40B4-BE49-F238E27FC236}">
                <a16:creationId xmlns:a16="http://schemas.microsoft.com/office/drawing/2014/main" id="{6AF2240F-102E-4196-AC7D-7B02DF5699D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541" t="278" r="23540" b="-278"/>
          <a:stretch/>
        </p:blipFill>
        <p:spPr bwMode="auto">
          <a:xfrm>
            <a:off x="10412908" y="1782861"/>
            <a:ext cx="746083" cy="7401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8F97CD7A-1785-4E9B-8CBE-152D6A374DF1}"/>
              </a:ext>
            </a:extLst>
          </p:cNvPr>
          <p:cNvPicPr>
            <a:picLocks noChangeAspect="1"/>
          </p:cNvPicPr>
          <p:nvPr/>
        </p:nvPicPr>
        <p:blipFill>
          <a:blip r:embed="rId7"/>
          <a:stretch>
            <a:fillRect/>
          </a:stretch>
        </p:blipFill>
        <p:spPr>
          <a:xfrm>
            <a:off x="1559154" y="5161936"/>
            <a:ext cx="746083" cy="746083"/>
          </a:xfrm>
          <a:prstGeom prst="rect">
            <a:avLst/>
          </a:prstGeom>
        </p:spPr>
      </p:pic>
      <p:pic>
        <p:nvPicPr>
          <p:cNvPr id="25" name="Picture 24">
            <a:extLst>
              <a:ext uri="{FF2B5EF4-FFF2-40B4-BE49-F238E27FC236}">
                <a16:creationId xmlns:a16="http://schemas.microsoft.com/office/drawing/2014/main" id="{50EAE3EC-0AA6-48EA-A4C3-5539DE920615}"/>
              </a:ext>
            </a:extLst>
          </p:cNvPr>
          <p:cNvPicPr>
            <a:picLocks noChangeAspect="1"/>
          </p:cNvPicPr>
          <p:nvPr/>
        </p:nvPicPr>
        <p:blipFill>
          <a:blip r:embed="rId7"/>
          <a:stretch>
            <a:fillRect/>
          </a:stretch>
        </p:blipFill>
        <p:spPr>
          <a:xfrm>
            <a:off x="4411319" y="5161936"/>
            <a:ext cx="746083" cy="746083"/>
          </a:xfrm>
          <a:prstGeom prst="rect">
            <a:avLst/>
          </a:prstGeom>
        </p:spPr>
      </p:pic>
      <p:pic>
        <p:nvPicPr>
          <p:cNvPr id="26" name="Picture 25">
            <a:extLst>
              <a:ext uri="{FF2B5EF4-FFF2-40B4-BE49-F238E27FC236}">
                <a16:creationId xmlns:a16="http://schemas.microsoft.com/office/drawing/2014/main" id="{F98C1633-4105-4EE2-8D7D-512D39AA11F2}"/>
              </a:ext>
            </a:extLst>
          </p:cNvPr>
          <p:cNvPicPr>
            <a:picLocks noChangeAspect="1"/>
          </p:cNvPicPr>
          <p:nvPr/>
        </p:nvPicPr>
        <p:blipFill>
          <a:blip r:embed="rId7"/>
          <a:stretch>
            <a:fillRect/>
          </a:stretch>
        </p:blipFill>
        <p:spPr>
          <a:xfrm>
            <a:off x="7396906" y="5140667"/>
            <a:ext cx="746083" cy="746083"/>
          </a:xfrm>
          <a:prstGeom prst="rect">
            <a:avLst/>
          </a:prstGeom>
        </p:spPr>
      </p:pic>
      <p:pic>
        <p:nvPicPr>
          <p:cNvPr id="27" name="Picture 26">
            <a:extLst>
              <a:ext uri="{FF2B5EF4-FFF2-40B4-BE49-F238E27FC236}">
                <a16:creationId xmlns:a16="http://schemas.microsoft.com/office/drawing/2014/main" id="{1A477FB6-040B-4A98-8D74-1A1E280F2C4B}"/>
              </a:ext>
            </a:extLst>
          </p:cNvPr>
          <p:cNvPicPr>
            <a:picLocks noChangeAspect="1"/>
          </p:cNvPicPr>
          <p:nvPr/>
        </p:nvPicPr>
        <p:blipFill>
          <a:blip r:embed="rId7"/>
          <a:stretch>
            <a:fillRect/>
          </a:stretch>
        </p:blipFill>
        <p:spPr>
          <a:xfrm>
            <a:off x="10572586" y="5161936"/>
            <a:ext cx="746083" cy="746083"/>
          </a:xfrm>
          <a:prstGeom prst="rect">
            <a:avLst/>
          </a:prstGeom>
        </p:spPr>
      </p:pic>
    </p:spTree>
    <p:extLst>
      <p:ext uri="{BB962C8B-B14F-4D97-AF65-F5344CB8AC3E}">
        <p14:creationId xmlns:p14="http://schemas.microsoft.com/office/powerpoint/2010/main" val="26511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EF79C6-C2FB-404C-BC07-6465A1536985}"/>
              </a:ext>
            </a:extLst>
          </p:cNvPr>
          <p:cNvSpPr>
            <a:spLocks noGrp="1"/>
          </p:cNvSpPr>
          <p:nvPr>
            <p:ph type="title"/>
          </p:nvPr>
        </p:nvSpPr>
        <p:spPr/>
        <p:txBody>
          <a:bodyPr/>
          <a:lstStyle/>
          <a:p>
            <a:r>
              <a:rPr lang="en-US" sz="4896" b="1"/>
              <a:t>Profile: </a:t>
            </a:r>
            <a:r>
              <a:rPr lang="en-US" sz="4896"/>
              <a:t>Who are Citizen Developers? </a:t>
            </a:r>
          </a:p>
        </p:txBody>
      </p:sp>
      <p:sp>
        <p:nvSpPr>
          <p:cNvPr id="3" name="Textfeld 2">
            <a:extLst>
              <a:ext uri="{FF2B5EF4-FFF2-40B4-BE49-F238E27FC236}">
                <a16:creationId xmlns:a16="http://schemas.microsoft.com/office/drawing/2014/main" id="{955F25A0-CABF-40EB-B20D-5AB815303B9A}"/>
              </a:ext>
            </a:extLst>
          </p:cNvPr>
          <p:cNvSpPr txBox="1"/>
          <p:nvPr/>
        </p:nvSpPr>
        <p:spPr>
          <a:xfrm>
            <a:off x="-72707" y="6691115"/>
            <a:ext cx="3200182" cy="456730"/>
          </a:xfrm>
          <a:prstGeom prst="rect">
            <a:avLst/>
          </a:prstGeom>
          <a:noFill/>
        </p:spPr>
        <p:txBody>
          <a:bodyPr wrap="none" lIns="186521" tIns="149217" rIns="186521" bIns="149217" rtlCol="0">
            <a:spAutoFit/>
          </a:bodyPr>
          <a:lstStyle/>
          <a:p>
            <a:pPr>
              <a:lnSpc>
                <a:spcPct val="90000"/>
              </a:lnSpc>
              <a:spcAft>
                <a:spcPts val="612"/>
              </a:spcAft>
            </a:pPr>
            <a:r>
              <a:rPr lang="en-US" sz="1122">
                <a:gradFill>
                  <a:gsLst>
                    <a:gs pos="2917">
                      <a:schemeClr val="tx1"/>
                    </a:gs>
                    <a:gs pos="30000">
                      <a:schemeClr val="tx1"/>
                    </a:gs>
                  </a:gsLst>
                  <a:lin ang="5400000" scaled="0"/>
                </a:gradFill>
              </a:rPr>
              <a:t>Source: </a:t>
            </a:r>
            <a:r>
              <a:rPr lang="en-US" sz="1122" err="1">
                <a:gradFill>
                  <a:gsLst>
                    <a:gs pos="2917">
                      <a:schemeClr val="tx1"/>
                    </a:gs>
                    <a:gs pos="30000">
                      <a:schemeClr val="tx1"/>
                    </a:gs>
                  </a:gsLst>
                  <a:lin ang="5400000" scaled="0"/>
                </a:gradFill>
              </a:rPr>
              <a:t>Unisphere</a:t>
            </a:r>
            <a:r>
              <a:rPr lang="en-US" sz="1122">
                <a:gradFill>
                  <a:gsLst>
                    <a:gs pos="2917">
                      <a:schemeClr val="tx1"/>
                    </a:gs>
                    <a:gs pos="30000">
                      <a:schemeClr val="tx1"/>
                    </a:gs>
                  </a:gsLst>
                  <a:lin ang="5400000" scaled="0"/>
                </a:gradFill>
              </a:rPr>
              <a:t> Research study, Nov. 2017</a:t>
            </a:r>
          </a:p>
        </p:txBody>
      </p:sp>
      <p:graphicFrame>
        <p:nvGraphicFramePr>
          <p:cNvPr id="7" name="Diagramm 6">
            <a:extLst>
              <a:ext uri="{FF2B5EF4-FFF2-40B4-BE49-F238E27FC236}">
                <a16:creationId xmlns:a16="http://schemas.microsoft.com/office/drawing/2014/main" id="{AF820FCC-10DB-4884-89E8-7929795913C5}"/>
              </a:ext>
            </a:extLst>
          </p:cNvPr>
          <p:cNvGraphicFramePr/>
          <p:nvPr>
            <p:extLst>
              <p:ext uri="{D42A27DB-BD31-4B8C-83A1-F6EECF244321}">
                <p14:modId xmlns:p14="http://schemas.microsoft.com/office/powerpoint/2010/main" val="1543247184"/>
              </p:ext>
            </p:extLst>
          </p:nvPr>
        </p:nvGraphicFramePr>
        <p:xfrm>
          <a:off x="655637" y="1212849"/>
          <a:ext cx="10370623" cy="578167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Rounded Corners 4">
            <a:extLst>
              <a:ext uri="{FF2B5EF4-FFF2-40B4-BE49-F238E27FC236}">
                <a16:creationId xmlns:a16="http://schemas.microsoft.com/office/drawing/2014/main" id="{8C9D5CD7-BFDC-4CDC-AD33-2E0881EA6383}"/>
              </a:ext>
            </a:extLst>
          </p:cNvPr>
          <p:cNvSpPr/>
          <p:nvPr/>
        </p:nvSpPr>
        <p:spPr bwMode="auto">
          <a:xfrm>
            <a:off x="4280864" y="1548789"/>
            <a:ext cx="1049179" cy="383033"/>
          </a:xfrm>
          <a:prstGeom prst="roundRect">
            <a:avLst/>
          </a:prstGeom>
          <a:noFill/>
          <a:ln w="285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de-CH" sz="2448"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E9FD826-FD9E-4414-BAE8-F5B9E0CC67B6}"/>
              </a:ext>
            </a:extLst>
          </p:cNvPr>
          <p:cNvSpPr/>
          <p:nvPr/>
        </p:nvSpPr>
        <p:spPr bwMode="auto">
          <a:xfrm>
            <a:off x="3298301" y="3760466"/>
            <a:ext cx="2031742" cy="402942"/>
          </a:xfrm>
          <a:prstGeom prst="roundRect">
            <a:avLst/>
          </a:prstGeom>
          <a:noFill/>
          <a:ln w="285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de-CH"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E3804C68-4BEA-4EBA-8EB8-31382670B050}"/>
              </a:ext>
            </a:extLst>
          </p:cNvPr>
          <p:cNvSpPr/>
          <p:nvPr/>
        </p:nvSpPr>
        <p:spPr bwMode="auto">
          <a:xfrm>
            <a:off x="2548887" y="2259031"/>
            <a:ext cx="2781156" cy="402942"/>
          </a:xfrm>
          <a:prstGeom prst="roundRect">
            <a:avLst/>
          </a:prstGeom>
          <a:noFill/>
          <a:ln w="285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de-CH" sz="2448"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27809F9-E148-4B34-A66A-A776F62A2EA4}"/>
              </a:ext>
            </a:extLst>
          </p:cNvPr>
          <p:cNvSpPr/>
          <p:nvPr/>
        </p:nvSpPr>
        <p:spPr bwMode="auto">
          <a:xfrm>
            <a:off x="446955" y="4475072"/>
            <a:ext cx="4883087" cy="421095"/>
          </a:xfrm>
          <a:prstGeom prst="roundRect">
            <a:avLst/>
          </a:prstGeom>
          <a:noFill/>
          <a:ln w="285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de-CH"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5435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EF79C6-C2FB-404C-BC07-6465A1536985}"/>
              </a:ext>
            </a:extLst>
          </p:cNvPr>
          <p:cNvSpPr>
            <a:spLocks noGrp="1"/>
          </p:cNvSpPr>
          <p:nvPr>
            <p:ph type="title"/>
          </p:nvPr>
        </p:nvSpPr>
        <p:spPr>
          <a:xfrm>
            <a:off x="275481" y="295275"/>
            <a:ext cx="11887878" cy="917575"/>
          </a:xfrm>
        </p:spPr>
        <p:txBody>
          <a:bodyPr/>
          <a:lstStyle/>
          <a:p>
            <a:r>
              <a:rPr lang="en-US" sz="3264"/>
              <a:t>Types of applications developed outside IT departments/IT Service</a:t>
            </a:r>
          </a:p>
        </p:txBody>
      </p:sp>
      <p:sp>
        <p:nvSpPr>
          <p:cNvPr id="3" name="Textfeld 2">
            <a:extLst>
              <a:ext uri="{FF2B5EF4-FFF2-40B4-BE49-F238E27FC236}">
                <a16:creationId xmlns:a16="http://schemas.microsoft.com/office/drawing/2014/main" id="{955F25A0-CABF-40EB-B20D-5AB815303B9A}"/>
              </a:ext>
            </a:extLst>
          </p:cNvPr>
          <p:cNvSpPr txBox="1"/>
          <p:nvPr/>
        </p:nvSpPr>
        <p:spPr>
          <a:xfrm>
            <a:off x="9235411" y="6266278"/>
            <a:ext cx="3200182" cy="456730"/>
          </a:xfrm>
          <a:prstGeom prst="rect">
            <a:avLst/>
          </a:prstGeom>
          <a:noFill/>
        </p:spPr>
        <p:txBody>
          <a:bodyPr wrap="none" lIns="186521" tIns="149217" rIns="186521" bIns="149217" rtlCol="0">
            <a:spAutoFit/>
          </a:bodyPr>
          <a:lstStyle/>
          <a:p>
            <a:pPr>
              <a:lnSpc>
                <a:spcPct val="90000"/>
              </a:lnSpc>
              <a:spcAft>
                <a:spcPts val="612"/>
              </a:spcAft>
            </a:pPr>
            <a:r>
              <a:rPr lang="en-US" sz="1122">
                <a:gradFill>
                  <a:gsLst>
                    <a:gs pos="2917">
                      <a:schemeClr val="tx1"/>
                    </a:gs>
                    <a:gs pos="30000">
                      <a:schemeClr val="tx1"/>
                    </a:gs>
                  </a:gsLst>
                  <a:lin ang="5400000" scaled="0"/>
                </a:gradFill>
              </a:rPr>
              <a:t>Source: </a:t>
            </a:r>
            <a:r>
              <a:rPr lang="en-US" sz="1122" err="1">
                <a:gradFill>
                  <a:gsLst>
                    <a:gs pos="2917">
                      <a:schemeClr val="tx1"/>
                    </a:gs>
                    <a:gs pos="30000">
                      <a:schemeClr val="tx1"/>
                    </a:gs>
                  </a:gsLst>
                  <a:lin ang="5400000" scaled="0"/>
                </a:gradFill>
              </a:rPr>
              <a:t>Unisphere</a:t>
            </a:r>
            <a:r>
              <a:rPr lang="en-US" sz="1122">
                <a:gradFill>
                  <a:gsLst>
                    <a:gs pos="2917">
                      <a:schemeClr val="tx1"/>
                    </a:gs>
                    <a:gs pos="30000">
                      <a:schemeClr val="tx1"/>
                    </a:gs>
                  </a:gsLst>
                  <a:lin ang="5400000" scaled="0"/>
                </a:gradFill>
              </a:rPr>
              <a:t> Research study, Nov. 2017</a:t>
            </a:r>
          </a:p>
        </p:txBody>
      </p:sp>
      <p:graphicFrame>
        <p:nvGraphicFramePr>
          <p:cNvPr id="7" name="Diagramm 6">
            <a:extLst>
              <a:ext uri="{FF2B5EF4-FFF2-40B4-BE49-F238E27FC236}">
                <a16:creationId xmlns:a16="http://schemas.microsoft.com/office/drawing/2014/main" id="{AF820FCC-10DB-4884-89E8-7929795913C5}"/>
              </a:ext>
            </a:extLst>
          </p:cNvPr>
          <p:cNvGraphicFramePr/>
          <p:nvPr>
            <p:extLst>
              <p:ext uri="{D42A27DB-BD31-4B8C-83A1-F6EECF244321}">
                <p14:modId xmlns:p14="http://schemas.microsoft.com/office/powerpoint/2010/main" val="180286450"/>
              </p:ext>
            </p:extLst>
          </p:nvPr>
        </p:nvGraphicFramePr>
        <p:xfrm>
          <a:off x="275481" y="898725"/>
          <a:ext cx="9581233" cy="6095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620588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F7724B6-7804-4AD1-B49E-4E6F401A8C14}"/>
              </a:ext>
            </a:extLst>
          </p:cNvPr>
          <p:cNvSpPr txBox="1"/>
          <p:nvPr/>
        </p:nvSpPr>
        <p:spPr>
          <a:xfrm>
            <a:off x="2944243" y="952862"/>
            <a:ext cx="6590864" cy="621267"/>
          </a:xfrm>
          <a:prstGeom prst="rect">
            <a:avLst/>
          </a:prstGeom>
          <a:noFill/>
        </p:spPr>
        <p:txBody>
          <a:bodyPr wrap="none" lIns="0" tIns="0" rIns="0" bIns="0" rtlCol="0">
            <a:spAutoFit/>
          </a:bodyPr>
          <a:lstStyle/>
          <a:p>
            <a:pPr algn="ctr" defTabSz="932384">
              <a:lnSpc>
                <a:spcPct val="90000"/>
              </a:lnSpc>
              <a:spcBef>
                <a:spcPct val="0"/>
              </a:spcBef>
              <a:spcAft>
                <a:spcPts val="600"/>
              </a:spcAft>
              <a:defRPr/>
            </a:pPr>
            <a:r>
              <a:rPr lang="en-US" sz="4398" spc="-102">
                <a:ln w="3175">
                  <a:noFill/>
                </a:ln>
                <a:gradFill>
                  <a:gsLst>
                    <a:gs pos="1250">
                      <a:srgbClr val="353535"/>
                    </a:gs>
                    <a:gs pos="100000">
                      <a:srgbClr val="353535"/>
                    </a:gs>
                  </a:gsLst>
                  <a:lin ang="5400000" scaled="0"/>
                </a:gradFill>
                <a:latin typeface="Segoe UI Light"/>
                <a:cs typeface="Segoe UI" pitchFamily="34" charset="0"/>
              </a:rPr>
              <a:t>Business application platform</a:t>
            </a:r>
          </a:p>
        </p:txBody>
      </p:sp>
      <p:grpSp>
        <p:nvGrpSpPr>
          <p:cNvPr id="9" name="Group 8">
            <a:extLst>
              <a:ext uri="{FF2B5EF4-FFF2-40B4-BE49-F238E27FC236}">
                <a16:creationId xmlns:a16="http://schemas.microsoft.com/office/drawing/2014/main" id="{B718EA39-CA1D-48B0-9052-04AEE089CB5A}"/>
              </a:ext>
            </a:extLst>
          </p:cNvPr>
          <p:cNvGrpSpPr/>
          <p:nvPr/>
        </p:nvGrpSpPr>
        <p:grpSpPr>
          <a:xfrm>
            <a:off x="2839914" y="2162366"/>
            <a:ext cx="6857147" cy="3397219"/>
            <a:chOff x="2767173" y="2456869"/>
            <a:chExt cx="6724256" cy="3331382"/>
          </a:xfrm>
        </p:grpSpPr>
        <p:sp>
          <p:nvSpPr>
            <p:cNvPr id="4" name="TextBox 3"/>
            <p:cNvSpPr txBox="1"/>
            <p:nvPr/>
          </p:nvSpPr>
          <p:spPr>
            <a:xfrm>
              <a:off x="3399490" y="2456869"/>
              <a:ext cx="1274260" cy="374846"/>
            </a:xfrm>
            <a:prstGeom prst="rect">
              <a:avLst/>
            </a:prstGeom>
            <a:noFill/>
          </p:spPr>
          <p:txBody>
            <a:bodyPr wrap="none" rtlCol="0">
              <a:spAutoFit/>
            </a:bodyPr>
            <a:lstStyle/>
            <a:p>
              <a:pPr algn="ctr" defTabSz="932418">
                <a:defRPr/>
              </a:pPr>
              <a:r>
                <a:rPr lang="en-US" sz="1836" spc="31">
                  <a:ln w="3175">
                    <a:noFill/>
                  </a:ln>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MEASURE</a:t>
              </a:r>
            </a:p>
          </p:txBody>
        </p:sp>
        <p:sp>
          <p:nvSpPr>
            <p:cNvPr id="7" name="TextBox 6"/>
            <p:cNvSpPr txBox="1"/>
            <p:nvPr/>
          </p:nvSpPr>
          <p:spPr>
            <a:xfrm>
              <a:off x="5771566" y="2456869"/>
              <a:ext cx="627672" cy="374846"/>
            </a:xfrm>
            <a:prstGeom prst="rect">
              <a:avLst/>
            </a:prstGeom>
            <a:noFill/>
          </p:spPr>
          <p:txBody>
            <a:bodyPr wrap="none" rtlCol="0">
              <a:spAutoFit/>
            </a:bodyPr>
            <a:lstStyle/>
            <a:p>
              <a:pPr algn="ctr" defTabSz="932418">
                <a:defRPr/>
              </a:pPr>
              <a:r>
                <a:rPr lang="en-US" sz="1836" spc="31">
                  <a:ln w="3175">
                    <a:noFill/>
                  </a:ln>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ACT</a:t>
              </a:r>
            </a:p>
          </p:txBody>
        </p:sp>
        <p:sp>
          <p:nvSpPr>
            <p:cNvPr id="8" name="TextBox 7"/>
            <p:cNvSpPr txBox="1"/>
            <p:nvPr/>
          </p:nvSpPr>
          <p:spPr>
            <a:xfrm>
              <a:off x="7350930" y="2456869"/>
              <a:ext cx="1446423" cy="374846"/>
            </a:xfrm>
            <a:prstGeom prst="rect">
              <a:avLst/>
            </a:prstGeom>
            <a:noFill/>
          </p:spPr>
          <p:txBody>
            <a:bodyPr wrap="none" rtlCol="0">
              <a:spAutoFit/>
            </a:bodyPr>
            <a:lstStyle/>
            <a:p>
              <a:pPr algn="ctr" defTabSz="932418">
                <a:defRPr/>
              </a:pPr>
              <a:r>
                <a:rPr lang="en-US" sz="1836" spc="31">
                  <a:ln w="3175">
                    <a:noFill/>
                  </a:ln>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AUTOMATE</a:t>
              </a:r>
            </a:p>
          </p:txBody>
        </p:sp>
        <p:sp>
          <p:nvSpPr>
            <p:cNvPr id="38" name="Rectangle 37"/>
            <p:cNvSpPr/>
            <p:nvPr/>
          </p:nvSpPr>
          <p:spPr>
            <a:xfrm>
              <a:off x="2767173" y="2862763"/>
              <a:ext cx="6636456" cy="18147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Semilight"/>
              </a:endParaRPr>
            </a:p>
          </p:txBody>
        </p:sp>
        <p:sp>
          <p:nvSpPr>
            <p:cNvPr id="39" name="TextBox 38"/>
            <p:cNvSpPr txBox="1"/>
            <p:nvPr/>
          </p:nvSpPr>
          <p:spPr>
            <a:xfrm>
              <a:off x="3620833" y="3959979"/>
              <a:ext cx="831574" cy="296363"/>
            </a:xfrm>
            <a:prstGeom prst="rect">
              <a:avLst/>
            </a:prstGeom>
            <a:noFill/>
          </p:spPr>
          <p:txBody>
            <a:bodyPr wrap="none" rtlCol="0">
              <a:spAutoFit/>
            </a:bodyPr>
            <a:lstStyle/>
            <a:p>
              <a:pPr algn="ctr" defTabSz="932418">
                <a:defRPr/>
              </a:pPr>
              <a:r>
                <a:rPr lang="en-US" sz="1326">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 BI</a:t>
              </a:r>
            </a:p>
          </p:txBody>
        </p:sp>
        <p:sp>
          <p:nvSpPr>
            <p:cNvPr id="40" name="TextBox 39"/>
            <p:cNvSpPr txBox="1"/>
            <p:nvPr/>
          </p:nvSpPr>
          <p:spPr>
            <a:xfrm>
              <a:off x="5574235" y="3959980"/>
              <a:ext cx="1022332" cy="296363"/>
            </a:xfrm>
            <a:prstGeom prst="rect">
              <a:avLst/>
            </a:prstGeom>
            <a:noFill/>
          </p:spPr>
          <p:txBody>
            <a:bodyPr wrap="none" rtlCol="0">
              <a:spAutoFit/>
            </a:bodyPr>
            <a:lstStyle/>
            <a:p>
              <a:pPr algn="ctr" defTabSz="932418">
                <a:defRPr/>
              </a:pPr>
              <a:r>
                <a:rPr lang="en-US" sz="1326">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PowerApps</a:t>
              </a:r>
            </a:p>
          </p:txBody>
        </p:sp>
        <p:sp>
          <p:nvSpPr>
            <p:cNvPr id="41" name="TextBox 40"/>
            <p:cNvSpPr txBox="1"/>
            <p:nvPr/>
          </p:nvSpPr>
          <p:spPr>
            <a:xfrm>
              <a:off x="7429093" y="3959979"/>
              <a:ext cx="1290098" cy="296363"/>
            </a:xfrm>
            <a:prstGeom prst="rect">
              <a:avLst/>
            </a:prstGeom>
            <a:noFill/>
          </p:spPr>
          <p:txBody>
            <a:bodyPr wrap="none" rtlCol="0">
              <a:spAutoFit/>
            </a:bodyPr>
            <a:lstStyle/>
            <a:p>
              <a:pPr algn="ctr" defTabSz="932418">
                <a:defRPr/>
              </a:pPr>
              <a:r>
                <a:rPr lang="en-US" sz="1326">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Microsoft Flow</a:t>
              </a:r>
            </a:p>
          </p:txBody>
        </p:sp>
        <p:sp>
          <p:nvSpPr>
            <p:cNvPr id="6" name="TextBox 5">
              <a:extLst>
                <a:ext uri="{FF2B5EF4-FFF2-40B4-BE49-F238E27FC236}">
                  <a16:creationId xmlns:a16="http://schemas.microsoft.com/office/drawing/2014/main" id="{7B7A99F1-325B-451F-95C0-027502545C56}"/>
                </a:ext>
              </a:extLst>
            </p:cNvPr>
            <p:cNvSpPr txBox="1"/>
            <p:nvPr/>
          </p:nvSpPr>
          <p:spPr>
            <a:xfrm>
              <a:off x="2768600" y="5215787"/>
              <a:ext cx="6722829" cy="572464"/>
            </a:xfrm>
            <a:prstGeom prst="rect">
              <a:avLst/>
            </a:prstGeom>
            <a:noFill/>
            <a:ln w="28575">
              <a:solidFill>
                <a:schemeClr val="tx2"/>
              </a:solidFill>
              <a:prstDash val="dash"/>
            </a:ln>
          </p:spPr>
          <p:txBody>
            <a:bodyPr wrap="square" lIns="186494" tIns="167845" rIns="186494" bIns="149196" rtlCol="0" anchor="ctr" anchorCtr="0">
              <a:noAutofit/>
            </a:bodyPr>
            <a:lstStyle/>
            <a:p>
              <a:pPr algn="ctr" defTabSz="932418">
                <a:lnSpc>
                  <a:spcPct val="90000"/>
                </a:lnSpc>
                <a:spcAft>
                  <a:spcPts val="612"/>
                </a:spcAft>
                <a:defRPr/>
              </a:pPr>
              <a:r>
                <a:rPr lang="en-US" sz="2448" spc="-41">
                  <a:gradFill>
                    <a:gsLst>
                      <a:gs pos="2917">
                        <a:srgbClr val="353535"/>
                      </a:gs>
                      <a:gs pos="30000">
                        <a:srgbClr val="353535"/>
                      </a:gs>
                    </a:gsLst>
                    <a:lin ang="5400000" scaled="0"/>
                  </a:gradFill>
                  <a:latin typeface="Segoe UI Semilight"/>
                </a:rPr>
                <a:t>Common Data Service</a:t>
              </a:r>
            </a:p>
          </p:txBody>
        </p:sp>
        <p:cxnSp>
          <p:nvCxnSpPr>
            <p:cNvPr id="52" name="Straight Connector 51">
              <a:extLst>
                <a:ext uri="{FF2B5EF4-FFF2-40B4-BE49-F238E27FC236}">
                  <a16:creationId xmlns:a16="http://schemas.microsoft.com/office/drawing/2014/main" id="{43450C2B-6500-4676-8F53-EDDE496953E4}"/>
                </a:ext>
              </a:extLst>
            </p:cNvPr>
            <p:cNvCxnSpPr>
              <a:cxnSpLocks/>
            </p:cNvCxnSpPr>
            <p:nvPr/>
          </p:nvCxnSpPr>
          <p:spPr>
            <a:xfrm>
              <a:off x="4036619" y="4764866"/>
              <a:ext cx="0" cy="327506"/>
            </a:xfrm>
            <a:prstGeom prst="line">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C4929C3-16DE-4F9D-AAAC-217A42337AB1}"/>
                </a:ext>
              </a:extLst>
            </p:cNvPr>
            <p:cNvCxnSpPr>
              <a:cxnSpLocks/>
            </p:cNvCxnSpPr>
            <p:nvPr/>
          </p:nvCxnSpPr>
          <p:spPr>
            <a:xfrm>
              <a:off x="6085401" y="4764866"/>
              <a:ext cx="0" cy="327506"/>
            </a:xfrm>
            <a:prstGeom prst="line">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33DB17B-13CF-4115-BC34-F3CAB82D7B36}"/>
                </a:ext>
              </a:extLst>
            </p:cNvPr>
            <p:cNvCxnSpPr>
              <a:cxnSpLocks/>
            </p:cNvCxnSpPr>
            <p:nvPr/>
          </p:nvCxnSpPr>
          <p:spPr>
            <a:xfrm>
              <a:off x="8074141" y="4764866"/>
              <a:ext cx="0" cy="327506"/>
            </a:xfrm>
            <a:prstGeom prst="line">
              <a:avLst/>
            </a:prstGeom>
            <a:ln w="28575">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9F67D6BE-85E7-436A-860F-107F4A6D288A}"/>
                </a:ext>
              </a:extLst>
            </p:cNvPr>
            <p:cNvPicPr>
              <a:picLocks noChangeAspect="1"/>
            </p:cNvPicPr>
            <p:nvPr/>
          </p:nvPicPr>
          <p:blipFill>
            <a:blip r:embed="rId3"/>
            <a:stretch>
              <a:fillRect/>
            </a:stretch>
          </p:blipFill>
          <p:spPr>
            <a:xfrm>
              <a:off x="3691487" y="3322896"/>
              <a:ext cx="690263" cy="533585"/>
            </a:xfrm>
            <a:prstGeom prst="rect">
              <a:avLst/>
            </a:prstGeom>
          </p:spPr>
        </p:pic>
        <p:pic>
          <p:nvPicPr>
            <p:cNvPr id="3" name="Picture 2">
              <a:extLst>
                <a:ext uri="{FF2B5EF4-FFF2-40B4-BE49-F238E27FC236}">
                  <a16:creationId xmlns:a16="http://schemas.microsoft.com/office/drawing/2014/main" id="{30028467-3541-45CE-A37F-59A62375F63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1076" y="3323469"/>
              <a:ext cx="748649" cy="635317"/>
            </a:xfrm>
            <a:prstGeom prst="rect">
              <a:avLst/>
            </a:prstGeom>
          </p:spPr>
        </p:pic>
        <p:pic>
          <p:nvPicPr>
            <p:cNvPr id="5" name="Picture 4">
              <a:extLst>
                <a:ext uri="{FF2B5EF4-FFF2-40B4-BE49-F238E27FC236}">
                  <a16:creationId xmlns:a16="http://schemas.microsoft.com/office/drawing/2014/main" id="{0FD7F8BC-C49B-4975-AC6E-E42D2C6AF020}"/>
                </a:ext>
              </a:extLst>
            </p:cNvPr>
            <p:cNvPicPr>
              <a:picLocks noChangeAspect="1"/>
            </p:cNvPicPr>
            <p:nvPr/>
          </p:nvPicPr>
          <p:blipFill>
            <a:blip r:embed="rId5"/>
            <a:stretch>
              <a:fillRect/>
            </a:stretch>
          </p:blipFill>
          <p:spPr>
            <a:xfrm>
              <a:off x="7724275" y="3336329"/>
              <a:ext cx="699733" cy="533370"/>
            </a:xfrm>
            <a:prstGeom prst="rect">
              <a:avLst/>
            </a:prstGeom>
          </p:spPr>
        </p:pic>
      </p:grpSp>
    </p:spTree>
    <p:extLst>
      <p:ext uri="{BB962C8B-B14F-4D97-AF65-F5344CB8AC3E}">
        <p14:creationId xmlns:p14="http://schemas.microsoft.com/office/powerpoint/2010/main" val="3335253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9.potx" id="{11A35F6E-FC93-422D-84D7-C6AAA8189E12}" vid="{F1BE0958-E8F7-40B0-A946-16E511C5A0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58C237C69FFF4AB6292F6DE0FB4842" ma:contentTypeVersion="11" ma:contentTypeDescription="Create a new document." ma:contentTypeScope="" ma:versionID="fcc61c4524abe00c218cc3a062f30e18">
  <xsd:schema xmlns:xsd="http://www.w3.org/2001/XMLSchema" xmlns:xs="http://www.w3.org/2001/XMLSchema" xmlns:p="http://schemas.microsoft.com/office/2006/metadata/properties" xmlns:ns1="http://schemas.microsoft.com/sharepoint/v3" xmlns:ns2="230e9df3-be65-4c73-a93b-d1236ebd677e" xmlns:ns3="48700657-532b-44b0-979e-ce1175952f9f" xmlns:ns4="4464b43b-4f5a-417d-9983-a7b6b67d8784" targetNamespace="http://schemas.microsoft.com/office/2006/metadata/properties" ma:root="true" ma:fieldsID="ff8c32e305de076f29ad0bdf8f2619ce" ns1:_="" ns2:_="" ns3:_="" ns4:_="">
    <xsd:import namespace="http://schemas.microsoft.com/sharepoint/v3"/>
    <xsd:import namespace="230e9df3-be65-4c73-a93b-d1236ebd677e"/>
    <xsd:import namespace="48700657-532b-44b0-979e-ce1175952f9f"/>
    <xsd:import namespace="4464b43b-4f5a-417d-9983-a7b6b67d8784"/>
    <xsd:element name="properties">
      <xsd:complexType>
        <xsd:sequence>
          <xsd:element name="documentManagement">
            <xsd:complexType>
              <xsd:all>
                <xsd:element ref="ns2:TaxKeywordTaxHTField" minOccurs="0"/>
                <xsd:element ref="ns2:TaxCatchAll" minOccurs="0"/>
                <xsd:element ref="ns2:TaxCatchAllLabel"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description="" ma:hidden="true" ma:list="{3b9a2846-5722-49f7-8934-01e069e780e5}" ma:internalName="TaxCatchAll" ma:showField="CatchAllData" ma:web="48700657-532b-44b0-979e-ce1175952f9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3b9a2846-5722-49f7-8934-01e069e780e5}" ma:internalName="TaxCatchAllLabel" ma:readOnly="true" ma:showField="CatchAllDataLabel" ma:web="48700657-532b-44b0-979e-ce1175952f9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8700657-532b-44b0-979e-ce1175952f9f"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464b43b-4f5a-417d-9983-a7b6b67d8784"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AutoTags" ma:index="19" nillable="true" ma:displayName="MediaServiceAutoTags" ma:internalName="MediaServiceAutoTags" ma:readOnly="true">
      <xsd:simpleType>
        <xsd:restriction base="dms:Text"/>
      </xsd:simpleType>
    </xsd:element>
    <xsd:element name="MediaServiceLocation" ma:index="20"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http://schemas.microsoft.com/office/2006/metadata/properties"/>
    <ds:schemaRef ds:uri="http://purl.org/dc/terms/"/>
    <ds:schemaRef ds:uri="bfd05f21-534f-4f13-9827-6d5667c260d0"/>
    <ds:schemaRef ds:uri="http://schemas.microsoft.com/sharepoint/v3"/>
    <ds:schemaRef ds:uri="http://schemas.microsoft.com/office/2006/documentManagement/types"/>
    <ds:schemaRef ds:uri="129b2d4d-029d-490d-a31a-657366908f14"/>
    <ds:schemaRef ds:uri="http://schemas.openxmlformats.org/package/2006/metadata/core-properties"/>
    <ds:schemaRef ds:uri="http://www.w3.org/XML/1998/namespace"/>
    <ds:schemaRef ds:uri="http://purl.org/dc/dcmitype/"/>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7F9A409-ADDB-4A7D-81CB-9FF1158BD9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48700657-532b-44b0-979e-ce1175952f9f"/>
    <ds:schemaRef ds:uri="4464b43b-4f5a-417d-9983-a7b6b67d87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16-9_Business_BLUE_2017_19</Template>
  <TotalTime>0</TotalTime>
  <Words>4922</Words>
  <Application>Microsoft Office PowerPoint</Application>
  <PresentationFormat>Benutzerdefiniert</PresentationFormat>
  <Paragraphs>627</Paragraphs>
  <Slides>66</Slides>
  <Notes>66</Notes>
  <HiddenSlides>16</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66</vt:i4>
      </vt:variant>
    </vt:vector>
  </HeadingPairs>
  <TitlesOfParts>
    <vt:vector size="76" baseType="lpstr">
      <vt:lpstr>Arial</vt:lpstr>
      <vt:lpstr>Calibri</vt:lpstr>
      <vt:lpstr>Consolas</vt:lpstr>
      <vt:lpstr>Courier New</vt:lpstr>
      <vt:lpstr>Segoe UI</vt:lpstr>
      <vt:lpstr>Segoe UI Light</vt:lpstr>
      <vt:lpstr>Segoe UI Semibold</vt:lpstr>
      <vt:lpstr>Segoe UI Semilight</vt:lpstr>
      <vt:lpstr>Wingdings</vt:lpstr>
      <vt:lpstr>WHITE TEMPLATE</vt:lpstr>
      <vt:lpstr>PowerApps &amp; Microsoft Flow</vt:lpstr>
      <vt:lpstr>Agenda</vt:lpstr>
      <vt:lpstr>PowerPoint-Präsentation</vt:lpstr>
      <vt:lpstr>Challenges using traditional coding</vt:lpstr>
      <vt:lpstr>Primary Motivations on Non-IT Developers</vt:lpstr>
      <vt:lpstr>PowerPoint-Präsentation</vt:lpstr>
      <vt:lpstr>Profile: Who are Citizen Developers? </vt:lpstr>
      <vt:lpstr>Types of applications developed outside IT departments/IT Service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What makes up a Flow?</vt:lpstr>
      <vt:lpstr>PowerPoint-Präsentation</vt:lpstr>
      <vt:lpstr>Templates help users to get started with Flow</vt:lpstr>
      <vt:lpstr>PowerPoint-Präsentation</vt:lpstr>
      <vt:lpstr>Power up your apps</vt:lpstr>
      <vt:lpstr>The Common Data Service</vt:lpstr>
      <vt:lpstr>PowerPoint-Präsentation</vt:lpstr>
      <vt:lpstr>PowerPoint-Präsentation</vt:lpstr>
      <vt:lpstr>PowerPoint-Präsentation</vt:lpstr>
      <vt:lpstr>PowerPoint-Präsentation</vt:lpstr>
      <vt:lpstr>Internal: Microsoft HR Apps</vt:lpstr>
      <vt:lpstr>PowerApps customer success story</vt:lpstr>
      <vt:lpstr>PowerPoint-Präsentation</vt:lpstr>
      <vt:lpstr>PowerPoint-Präsentation</vt:lpstr>
      <vt:lpstr>PowerPoint-Präsentation</vt:lpstr>
      <vt:lpstr>PowerPoint-Präsentation</vt:lpstr>
      <vt:lpstr>PowerPoint-Präsentation</vt:lpstr>
      <vt:lpstr>PowerApps customer success story</vt:lpstr>
      <vt:lpstr>PowerPoint-Präsentation</vt:lpstr>
      <vt:lpstr>PowerPoint-Präsentation</vt:lpstr>
      <vt:lpstr>PowerPoint-Präsentation</vt:lpstr>
      <vt:lpstr>PowerPoint-Präsentation</vt:lpstr>
      <vt:lpstr>PowerPoint-Präsentation</vt:lpstr>
      <vt:lpstr>PowerPoint-Präsentation</vt:lpstr>
      <vt:lpstr>Q &amp; A</vt:lpstr>
      <vt:lpstr>Resources to get started</vt:lpstr>
      <vt:lpstr>Resources to learn more</vt:lpstr>
      <vt:lpstr>PowerPoint-Präsentation</vt:lpstr>
      <vt:lpstr>Appendix</vt:lpstr>
      <vt:lpstr>Looking Ahead</vt:lpstr>
      <vt:lpstr>PowerPoint-Präsentation</vt:lpstr>
      <vt:lpstr>PowerPoint-Präsentation</vt:lpstr>
      <vt:lpstr>PowerPoint-Präsentation</vt:lpstr>
      <vt:lpstr>PowerApps roadmap - highlights</vt:lpstr>
      <vt:lpstr>Microsoft Flow roadmap - highlights</vt:lpstr>
      <vt:lpstr>SharePoint     PowerApps &amp; Flow</vt:lpstr>
      <vt:lpstr>PowerPoint-Präsentation</vt:lpstr>
      <vt:lpstr>PowerPoint-Präsentation</vt:lpstr>
      <vt:lpstr>Custom forms with PowerApps</vt:lpstr>
      <vt:lpstr>PowerApps web part</vt:lpstr>
      <vt:lpstr>PowerPoint-Präsentation</vt:lpstr>
      <vt:lpstr>Flow launch panel</vt:lpstr>
      <vt:lpstr>PowerPoint-Präsentation</vt:lpstr>
      <vt:lpstr>Out of box “Send for review” flow</vt:lpstr>
      <vt:lpstr>Use PowerApps &amp; Flow</vt:lpstr>
      <vt:lpstr>Embed PowerApps in other apps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dc:title>
  <dc:subject>&lt;Speech title here&gt;</dc:subject>
  <dc:creator>Pratap Ladhani</dc:creator>
  <cp:keywords/>
  <dc:description>Template: _x000d_
Formatting: _x000d_
Audience Type:</dc:description>
  <cp:lastModifiedBy>Senaj Lelic</cp:lastModifiedBy>
  <cp:revision>4</cp:revision>
  <dcterms:created xsi:type="dcterms:W3CDTF">2017-12-21T04:25:33Z</dcterms:created>
  <dcterms:modified xsi:type="dcterms:W3CDTF">2018-11-25T16:29:27Z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0x0101002D58C237C69FFF4AB6292F6DE0FB4842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pladhani@microsoft.com</vt:lpwstr>
  </property>
  <property fmtid="{D5CDD505-2E9C-101B-9397-08002B2CF9AE}" pid="14" name="MSIP_Label_f42aa342-8706-4288-bd11-ebb85995028c_SetDate">
    <vt:lpwstr>2017-12-21T04:29:45.7849736Z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TaxKeyword">
    <vt:lpwstr/>
  </property>
</Properties>
</file>